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Play"/>
      <p:regular r:id="rId24"/>
      <p:bold r:id="rId25"/>
    </p:embeddedFont>
    <p:embeddedFont>
      <p:font typeface="Plus Jakarta Sans"/>
      <p:regular r:id="rId26"/>
      <p:bold r:id="rId27"/>
      <p:italic r:id="rId28"/>
      <p:boldItalic r:id="rId29"/>
    </p:embeddedFont>
    <p:embeddedFont>
      <p:font typeface="Int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Play-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lusJakartaSans-regular.fntdata"/><Relationship Id="rId25" Type="http://schemas.openxmlformats.org/officeDocument/2006/relationships/font" Target="fonts/Play-bold.fntdata"/><Relationship Id="rId28" Type="http://schemas.openxmlformats.org/officeDocument/2006/relationships/font" Target="fonts/PlusJakartaSans-italic.fntdata"/><Relationship Id="rId27" Type="http://schemas.openxmlformats.org/officeDocument/2006/relationships/font" Target="fonts/PlusJakarta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lusJakartaSans-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7.xml"/><Relationship Id="rId33" Type="http://schemas.openxmlformats.org/officeDocument/2006/relationships/font" Target="fonts/Inter-boldItalic.fntdata"/><Relationship Id="rId10" Type="http://schemas.openxmlformats.org/officeDocument/2006/relationships/slide" Target="slides/slide6.xml"/><Relationship Id="rId32" Type="http://schemas.openxmlformats.org/officeDocument/2006/relationships/font" Target="fonts/Inter-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4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 name="Google Shape;4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423476711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423476711d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23476711d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423476711d_0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423476711d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423476711d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22d26a22a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22d26a22a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22d26a22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422d26a22a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22d26a22a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422d26a22a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23476711d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23476711d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Slide">
  <p:cSld name="32_Title Slide">
    <p:spTree>
      <p:nvGrpSpPr>
        <p:cNvPr id="30" name="Shape 30"/>
        <p:cNvGrpSpPr/>
        <p:nvPr/>
      </p:nvGrpSpPr>
      <p:grpSpPr>
        <a:xfrm>
          <a:off x="0" y="0"/>
          <a:ext cx="0" cy="0"/>
          <a:chOff x="0" y="0"/>
          <a:chExt cx="0" cy="0"/>
        </a:xfrm>
      </p:grpSpPr>
      <p:sp>
        <p:nvSpPr>
          <p:cNvPr id="31" name="Google Shape;31;p11"/>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Plus Jakarta Sans"/>
              <a:buNone/>
            </a:pPr>
            <a:r>
              <a:t/>
            </a:r>
            <a:endParaRPr b="0" i="0" sz="1800" u="none" cap="none" strike="noStrike">
              <a:solidFill>
                <a:srgbClr val="FFFFFF"/>
              </a:solidFill>
              <a:latin typeface="Plus Jakarta Sans"/>
              <a:ea typeface="Plus Jakarta Sans"/>
              <a:cs typeface="Plus Jakarta Sans"/>
              <a:sym typeface="Plus Jakarta Sans"/>
            </a:endParaRPr>
          </a:p>
        </p:txBody>
      </p:sp>
      <p:sp>
        <p:nvSpPr>
          <p:cNvPr id="32" name="Google Shape;32;p11"/>
          <p:cNvSpPr/>
          <p:nvPr>
            <p:ph idx="2" type="pic"/>
          </p:nvPr>
        </p:nvSpPr>
        <p:spPr>
          <a:xfrm>
            <a:off x="6816725" y="1268412"/>
            <a:ext cx="2381024" cy="2976936"/>
          </a:xfrm>
          <a:prstGeom prst="rect">
            <a:avLst/>
          </a:prstGeom>
          <a:noFill/>
          <a:ln>
            <a:noFill/>
          </a:ln>
        </p:spPr>
      </p:sp>
      <p:sp>
        <p:nvSpPr>
          <p:cNvPr id="33" name="Google Shape;33;p11"/>
          <p:cNvSpPr/>
          <p:nvPr>
            <p:ph idx="3" type="pic"/>
          </p:nvPr>
        </p:nvSpPr>
        <p:spPr>
          <a:xfrm>
            <a:off x="9476014" y="1268412"/>
            <a:ext cx="2381024" cy="2976936"/>
          </a:xfrm>
          <a:prstGeom prst="rect">
            <a:avLst/>
          </a:prstGeom>
          <a:noFill/>
          <a:ln>
            <a:noFill/>
          </a:ln>
        </p:spPr>
      </p:sp>
      <p:sp>
        <p:nvSpPr>
          <p:cNvPr id="34" name="Google Shape;34;p11"/>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itle Slide">
  <p:cSld name="33_Title Slide">
    <p:spTree>
      <p:nvGrpSpPr>
        <p:cNvPr id="35" name="Shape 35"/>
        <p:cNvGrpSpPr/>
        <p:nvPr/>
      </p:nvGrpSpPr>
      <p:grpSpPr>
        <a:xfrm>
          <a:off x="0" y="0"/>
          <a:ext cx="0" cy="0"/>
          <a:chOff x="0" y="0"/>
          <a:chExt cx="0" cy="0"/>
        </a:xfrm>
      </p:grpSpPr>
      <p:sp>
        <p:nvSpPr>
          <p:cNvPr id="36" name="Google Shape;36;p12"/>
          <p:cNvSpPr/>
          <p:nvPr>
            <p:ph idx="2" type="pic"/>
          </p:nvPr>
        </p:nvSpPr>
        <p:spPr>
          <a:xfrm>
            <a:off x="-2" y="549273"/>
            <a:ext cx="4995083" cy="5759451"/>
          </a:xfrm>
          <a:prstGeom prst="rect">
            <a:avLst/>
          </a:prstGeom>
          <a:noFill/>
          <a:ln>
            <a:noFill/>
          </a:ln>
        </p:spPr>
      </p:sp>
      <p:sp>
        <p:nvSpPr>
          <p:cNvPr id="37" name="Google Shape;37;p12"/>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Title Slide">
  <p:cSld name="34_Title Slide">
    <p:spTree>
      <p:nvGrpSpPr>
        <p:cNvPr id="38" name="Shape 38"/>
        <p:cNvGrpSpPr/>
        <p:nvPr/>
      </p:nvGrpSpPr>
      <p:grpSpPr>
        <a:xfrm>
          <a:off x="0" y="0"/>
          <a:ext cx="0" cy="0"/>
          <a:chOff x="0" y="0"/>
          <a:chExt cx="0" cy="0"/>
        </a:xfrm>
      </p:grpSpPr>
      <p:sp>
        <p:nvSpPr>
          <p:cNvPr id="39" name="Google Shape;39;p13"/>
          <p:cNvSpPr/>
          <p:nvPr>
            <p:ph idx="2" type="pic"/>
          </p:nvPr>
        </p:nvSpPr>
        <p:spPr>
          <a:xfrm>
            <a:off x="6095998" y="1270000"/>
            <a:ext cx="6096002" cy="4319588"/>
          </a:xfrm>
          <a:prstGeom prst="rect">
            <a:avLst/>
          </a:prstGeom>
          <a:noFill/>
          <a:ln>
            <a:noFill/>
          </a:ln>
        </p:spPr>
      </p:sp>
      <p:sp>
        <p:nvSpPr>
          <p:cNvPr id="40" name="Google Shape;40;p13"/>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type="tx">
  <p:cSld name="TITLE_AND_BODY">
    <p:spTree>
      <p:nvGrpSpPr>
        <p:cNvPr id="11" name="Shape 11"/>
        <p:cNvGrpSpPr/>
        <p:nvPr/>
      </p:nvGrpSpPr>
      <p:grpSpPr>
        <a:xfrm>
          <a:off x="0" y="0"/>
          <a:ext cx="0" cy="0"/>
          <a:chOff x="0" y="0"/>
          <a:chExt cx="0" cy="0"/>
        </a:xfrm>
      </p:grpSpPr>
      <p:sp>
        <p:nvSpPr>
          <p:cNvPr id="12" name="Google Shape;12;p3"/>
          <p:cNvSpPr/>
          <p:nvPr>
            <p:ph idx="2" type="pic"/>
          </p:nvPr>
        </p:nvSpPr>
        <p:spPr>
          <a:xfrm>
            <a:off x="1055687" y="1268412"/>
            <a:ext cx="4319586" cy="5040314"/>
          </a:xfrm>
          <a:prstGeom prst="rect">
            <a:avLst/>
          </a:prstGeom>
          <a:noFill/>
          <a:ln>
            <a:noFill/>
          </a:ln>
        </p:spPr>
      </p:sp>
      <p:sp>
        <p:nvSpPr>
          <p:cNvPr id="13" name="Google Shape;13;p3"/>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4"/>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 name="Shape 16"/>
        <p:cNvGrpSpPr/>
        <p:nvPr/>
      </p:nvGrpSpPr>
      <p:grpSpPr>
        <a:xfrm>
          <a:off x="0" y="0"/>
          <a:ext cx="0" cy="0"/>
          <a:chOff x="0" y="0"/>
          <a:chExt cx="0" cy="0"/>
        </a:xfrm>
      </p:grpSpPr>
      <p:sp>
        <p:nvSpPr>
          <p:cNvPr id="17" name="Google Shape;17;p5"/>
          <p:cNvSpPr/>
          <p:nvPr>
            <p:ph idx="2" type="pic"/>
          </p:nvPr>
        </p:nvSpPr>
        <p:spPr>
          <a:xfrm>
            <a:off x="0" y="0"/>
            <a:ext cx="12192000" cy="6858000"/>
          </a:xfrm>
          <a:prstGeom prst="rect">
            <a:avLst/>
          </a:prstGeom>
          <a:noFill/>
          <a:ln>
            <a:noFill/>
          </a:ln>
        </p:spPr>
      </p:sp>
      <p:sp>
        <p:nvSpPr>
          <p:cNvPr id="18" name="Google Shape;18;p5"/>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Slide">
  <p:cSld name="25_Title Slide">
    <p:spTree>
      <p:nvGrpSpPr>
        <p:cNvPr id="19" name="Shape 19"/>
        <p:cNvGrpSpPr/>
        <p:nvPr/>
      </p:nvGrpSpPr>
      <p:grpSpPr>
        <a:xfrm>
          <a:off x="0" y="0"/>
          <a:ext cx="0" cy="0"/>
          <a:chOff x="0" y="0"/>
          <a:chExt cx="0" cy="0"/>
        </a:xfrm>
      </p:grpSpPr>
      <p:sp>
        <p:nvSpPr>
          <p:cNvPr id="20" name="Google Shape;20;p6"/>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itle Slide">
  <p:cSld name="28_Title Slide">
    <p:spTree>
      <p:nvGrpSpPr>
        <p:cNvPr id="21" name="Shape 21"/>
        <p:cNvGrpSpPr/>
        <p:nvPr/>
      </p:nvGrpSpPr>
      <p:grpSpPr>
        <a:xfrm>
          <a:off x="0" y="0"/>
          <a:ext cx="0" cy="0"/>
          <a:chOff x="0" y="0"/>
          <a:chExt cx="0" cy="0"/>
        </a:xfrm>
      </p:grpSpPr>
      <p:sp>
        <p:nvSpPr>
          <p:cNvPr id="22" name="Google Shape;22;p7"/>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Slide">
  <p:cSld name="29_Title Slide">
    <p:spTree>
      <p:nvGrpSpPr>
        <p:cNvPr id="23" name="Shape 23"/>
        <p:cNvGrpSpPr/>
        <p:nvPr/>
      </p:nvGrpSpPr>
      <p:grpSpPr>
        <a:xfrm>
          <a:off x="0" y="0"/>
          <a:ext cx="0" cy="0"/>
          <a:chOff x="0" y="0"/>
          <a:chExt cx="0" cy="0"/>
        </a:xfrm>
      </p:grpSpPr>
      <p:sp>
        <p:nvSpPr>
          <p:cNvPr id="24" name="Google Shape;24;p8"/>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itle Slide">
  <p:cSld name="30_Title Slide">
    <p:spTree>
      <p:nvGrpSpPr>
        <p:cNvPr id="25" name="Shape 25"/>
        <p:cNvGrpSpPr/>
        <p:nvPr/>
      </p:nvGrpSpPr>
      <p:grpSpPr>
        <a:xfrm>
          <a:off x="0" y="0"/>
          <a:ext cx="0" cy="0"/>
          <a:chOff x="0" y="0"/>
          <a:chExt cx="0" cy="0"/>
        </a:xfrm>
      </p:grpSpPr>
      <p:sp>
        <p:nvSpPr>
          <p:cNvPr id="26" name="Google Shape;26;p9"/>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Title Slide">
  <p:cSld name="31_Title Slide">
    <p:spTree>
      <p:nvGrpSpPr>
        <p:cNvPr id="27" name="Shape 27"/>
        <p:cNvGrpSpPr/>
        <p:nvPr/>
      </p:nvGrpSpPr>
      <p:grpSpPr>
        <a:xfrm>
          <a:off x="0" y="0"/>
          <a:ext cx="0" cy="0"/>
          <a:chOff x="0" y="0"/>
          <a:chExt cx="0" cy="0"/>
        </a:xfrm>
      </p:grpSpPr>
      <p:sp>
        <p:nvSpPr>
          <p:cNvPr id="28" name="Google Shape;28;p10"/>
          <p:cNvSpPr/>
          <p:nvPr>
            <p:ph idx="2" type="pic"/>
          </p:nvPr>
        </p:nvSpPr>
        <p:spPr>
          <a:xfrm>
            <a:off x="-2" y="0"/>
            <a:ext cx="9696451" cy="4868863"/>
          </a:xfrm>
          <a:prstGeom prst="rect">
            <a:avLst/>
          </a:prstGeom>
          <a:noFill/>
          <a:ln>
            <a:noFill/>
          </a:ln>
        </p:spPr>
      </p:sp>
      <p:sp>
        <p:nvSpPr>
          <p:cNvPr id="29" name="Google Shape;29;p10"/>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4C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9600" y="92074"/>
            <a:ext cx="10972800" cy="1508126"/>
          </a:xfrm>
          <a:prstGeom prst="rect">
            <a:avLst/>
          </a:prstGeom>
          <a:noFill/>
          <a:ln>
            <a:noFill/>
          </a:ln>
        </p:spPr>
        <p:txBody>
          <a:bodyPr anchorCtr="0" anchor="ctr" bIns="45700" lIns="45700"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09600" y="1600200"/>
            <a:ext cx="10972800" cy="5257800"/>
          </a:xfrm>
          <a:prstGeom prst="rect">
            <a:avLst/>
          </a:prstGeom>
          <a:noFill/>
          <a:ln>
            <a:noFill/>
          </a:ln>
        </p:spPr>
        <p:txBody>
          <a:bodyPr anchorCtr="0" anchor="t" bIns="45700" lIns="45700" spcFirstLastPara="1" rIns="45700"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1"/>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4"/>
          <p:cNvSpPr txBox="1"/>
          <p:nvPr/>
        </p:nvSpPr>
        <p:spPr>
          <a:xfrm>
            <a:off x="517660" y="615783"/>
            <a:ext cx="5531100" cy="831000"/>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007069"/>
              </a:buClr>
              <a:buSzPts val="2400"/>
              <a:buFont typeface="Inter"/>
              <a:buNone/>
            </a:pPr>
            <a:r>
              <a:rPr b="1" i="0" lang="en-US" sz="2400" u="none" cap="none" strike="noStrike">
                <a:solidFill>
                  <a:srgbClr val="007069"/>
                </a:solidFill>
                <a:latin typeface="Inter"/>
                <a:ea typeface="Inter"/>
                <a:cs typeface="Inter"/>
                <a:sym typeface="Inter"/>
              </a:rPr>
              <a:t>Incremental Security Enforcement of Cyber Physical Systems</a:t>
            </a:r>
            <a:endParaRPr/>
          </a:p>
        </p:txBody>
      </p:sp>
      <p:grpSp>
        <p:nvGrpSpPr>
          <p:cNvPr id="46" name="Google Shape;46;p14"/>
          <p:cNvGrpSpPr/>
          <p:nvPr/>
        </p:nvGrpSpPr>
        <p:grpSpPr>
          <a:xfrm>
            <a:off x="526840" y="560899"/>
            <a:ext cx="5512710" cy="940768"/>
            <a:chOff x="-1" y="-1"/>
            <a:chExt cx="5512710" cy="940768"/>
          </a:xfrm>
        </p:grpSpPr>
        <p:sp>
          <p:nvSpPr>
            <p:cNvPr id="47" name="Google Shape;47;p14"/>
            <p:cNvSpPr/>
            <p:nvPr/>
          </p:nvSpPr>
          <p:spPr>
            <a:xfrm>
              <a:off x="-1" y="-1"/>
              <a:ext cx="5512710" cy="45720"/>
            </a:xfrm>
            <a:prstGeom prst="rect">
              <a:avLst/>
            </a:prstGeom>
            <a:solidFill>
              <a:srgbClr val="A5825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Inter"/>
                <a:buNone/>
              </a:pPr>
              <a:r>
                <a:t/>
              </a:r>
              <a:endParaRPr b="0" i="0" sz="1800" u="none" cap="none" strike="noStrike">
                <a:solidFill>
                  <a:srgbClr val="FFFFFF"/>
                </a:solidFill>
                <a:latin typeface="Inter"/>
                <a:ea typeface="Inter"/>
                <a:cs typeface="Inter"/>
                <a:sym typeface="Inter"/>
              </a:endParaRPr>
            </a:p>
          </p:txBody>
        </p:sp>
        <p:sp>
          <p:nvSpPr>
            <p:cNvPr id="48" name="Google Shape;48;p14"/>
            <p:cNvSpPr/>
            <p:nvPr/>
          </p:nvSpPr>
          <p:spPr>
            <a:xfrm>
              <a:off x="-1" y="895047"/>
              <a:ext cx="5512710" cy="45720"/>
            </a:xfrm>
            <a:prstGeom prst="rect">
              <a:avLst/>
            </a:prstGeom>
            <a:solidFill>
              <a:srgbClr val="A5825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Inter"/>
                <a:buNone/>
              </a:pPr>
              <a:r>
                <a:t/>
              </a:r>
              <a:endParaRPr b="0" i="0" sz="1800" u="none" cap="none" strike="noStrike">
                <a:solidFill>
                  <a:srgbClr val="FFFFFF"/>
                </a:solidFill>
                <a:latin typeface="Inter"/>
                <a:ea typeface="Inter"/>
                <a:cs typeface="Inter"/>
                <a:sym typeface="Inter"/>
              </a:endParaRPr>
            </a:p>
          </p:txBody>
        </p:sp>
      </p:grpSp>
      <p:sp>
        <p:nvSpPr>
          <p:cNvPr id="49" name="Google Shape;49;p14"/>
          <p:cNvSpPr txBox="1"/>
          <p:nvPr/>
        </p:nvSpPr>
        <p:spPr>
          <a:xfrm>
            <a:off x="526850" y="2500975"/>
            <a:ext cx="2601300" cy="4240500"/>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004740"/>
              </a:buClr>
              <a:buSzPts val="1300"/>
              <a:buFont typeface="Inter"/>
              <a:buNone/>
            </a:pPr>
            <a:r>
              <a:rPr b="1" i="0" lang="en-US" sz="1800" u="none" cap="none" strike="noStrike">
                <a:solidFill>
                  <a:srgbClr val="004740"/>
                </a:solidFill>
                <a:latin typeface="Inter"/>
                <a:ea typeface="Inter"/>
                <a:cs typeface="Inter"/>
                <a:sym typeface="Inter"/>
              </a:rPr>
              <a:t>Team P1-07</a:t>
            </a:r>
            <a:endParaRPr b="1" i="0" sz="1800" u="none" cap="none" strike="noStrike">
              <a:solidFill>
                <a:srgbClr val="004740"/>
              </a:solidFill>
              <a:latin typeface="Inter"/>
              <a:ea typeface="Inter"/>
              <a:cs typeface="Inter"/>
              <a:sym typeface="Inter"/>
            </a:endParaRPr>
          </a:p>
          <a:p>
            <a:pPr indent="0" lvl="0" marL="0" marR="0" rtl="0" algn="l">
              <a:lnSpc>
                <a:spcPct val="100000"/>
              </a:lnSpc>
              <a:spcBef>
                <a:spcPts val="0"/>
              </a:spcBef>
              <a:spcAft>
                <a:spcPts val="0"/>
              </a:spcAft>
              <a:buClr>
                <a:srgbClr val="004740"/>
              </a:buClr>
              <a:buSzPts val="1300"/>
              <a:buFont typeface="Inter"/>
              <a:buNone/>
            </a:pPr>
            <a:r>
              <a:t/>
            </a:r>
            <a:endParaRPr b="1" sz="1800">
              <a:solidFill>
                <a:srgbClr val="004740"/>
              </a:solidFill>
              <a:latin typeface="Inter"/>
              <a:ea typeface="Inter"/>
              <a:cs typeface="Inter"/>
              <a:sym typeface="Inter"/>
            </a:endParaRPr>
          </a:p>
          <a:p>
            <a:pPr indent="0" lvl="0" marL="0" rtl="0" algn="l">
              <a:spcBef>
                <a:spcPts val="0"/>
              </a:spcBef>
              <a:spcAft>
                <a:spcPts val="0"/>
              </a:spcAft>
              <a:buClr>
                <a:srgbClr val="004740"/>
              </a:buClr>
              <a:buSzPts val="1700"/>
              <a:buFont typeface="Inter"/>
              <a:buNone/>
            </a:pPr>
            <a:r>
              <a:rPr lang="en-US" sz="1700">
                <a:solidFill>
                  <a:srgbClr val="004740"/>
                </a:solidFill>
                <a:latin typeface="Inter"/>
                <a:ea typeface="Inter"/>
                <a:cs typeface="Inter"/>
                <a:sym typeface="Inter"/>
              </a:rPr>
              <a:t>Under the guidance of </a:t>
            </a:r>
            <a:r>
              <a:rPr lang="en-US" sz="1700" u="sng">
                <a:solidFill>
                  <a:srgbClr val="004740"/>
                </a:solidFill>
                <a:latin typeface="Inter"/>
                <a:ea typeface="Inter"/>
                <a:cs typeface="Inter"/>
                <a:sym typeface="Inter"/>
              </a:rPr>
              <a:t>Dr. Sudeep K.S </a:t>
            </a:r>
            <a:endParaRPr u="sng"/>
          </a:p>
          <a:p>
            <a:pPr indent="0" lvl="0" marL="0" marR="0" rtl="0" algn="l">
              <a:lnSpc>
                <a:spcPct val="100000"/>
              </a:lnSpc>
              <a:spcBef>
                <a:spcPts val="0"/>
              </a:spcBef>
              <a:spcAft>
                <a:spcPts val="0"/>
              </a:spcAft>
              <a:buClr>
                <a:srgbClr val="004740"/>
              </a:buClr>
              <a:buSzPts val="1300"/>
              <a:buFont typeface="Inter"/>
              <a:buNone/>
            </a:pPr>
            <a:r>
              <a:t/>
            </a:r>
            <a:endParaRPr b="1" i="0" sz="1300" u="none" cap="none" strike="noStrike">
              <a:solidFill>
                <a:srgbClr val="004740"/>
              </a:solidFill>
              <a:latin typeface="Inter"/>
              <a:ea typeface="Inter"/>
              <a:cs typeface="Inter"/>
              <a:sym typeface="Inter"/>
            </a:endParaRPr>
          </a:p>
          <a:p>
            <a:pPr indent="-323850" lvl="0" marL="457200" marR="0" rtl="0" algn="l">
              <a:lnSpc>
                <a:spcPct val="115000"/>
              </a:lnSpc>
              <a:spcBef>
                <a:spcPts val="0"/>
              </a:spcBef>
              <a:spcAft>
                <a:spcPts val="0"/>
              </a:spcAft>
              <a:buClr>
                <a:srgbClr val="004740"/>
              </a:buClr>
              <a:buSzPts val="1500"/>
              <a:buFont typeface="Inter"/>
              <a:buChar char="●"/>
            </a:pPr>
            <a:r>
              <a:rPr b="0" i="0" lang="en-US" sz="1500" u="none" cap="none" strike="noStrike">
                <a:solidFill>
                  <a:srgbClr val="004740"/>
                </a:solidFill>
                <a:latin typeface="Inter"/>
                <a:ea typeface="Inter"/>
                <a:cs typeface="Inter"/>
                <a:sym typeface="Inter"/>
              </a:rPr>
              <a:t>Aaditya Kumar Muktavarapu -HU21CSEN0100580</a:t>
            </a:r>
            <a:endParaRPr/>
          </a:p>
          <a:p>
            <a:pPr indent="-323850" lvl="0" marL="457200" marR="0" rtl="0" algn="l">
              <a:lnSpc>
                <a:spcPct val="115000"/>
              </a:lnSpc>
              <a:spcBef>
                <a:spcPts val="0"/>
              </a:spcBef>
              <a:spcAft>
                <a:spcPts val="0"/>
              </a:spcAft>
              <a:buClr>
                <a:srgbClr val="004740"/>
              </a:buClr>
              <a:buSzPts val="1500"/>
              <a:buFont typeface="Inter"/>
              <a:buChar char="●"/>
            </a:pPr>
            <a:r>
              <a:rPr b="0" i="0" lang="en-US" sz="1500" u="none" cap="none" strike="noStrike">
                <a:solidFill>
                  <a:srgbClr val="004740"/>
                </a:solidFill>
                <a:latin typeface="Inter"/>
                <a:ea typeface="Inter"/>
                <a:cs typeface="Inter"/>
                <a:sym typeface="Inter"/>
              </a:rPr>
              <a:t>Karthik Neriyanuri</a:t>
            </a:r>
            <a:endParaRPr b="0" i="0" sz="1500" u="none" cap="none" strike="noStrike">
              <a:solidFill>
                <a:srgbClr val="004740"/>
              </a:solidFill>
              <a:latin typeface="Inter"/>
              <a:ea typeface="Inter"/>
              <a:cs typeface="Inter"/>
              <a:sym typeface="Inter"/>
            </a:endParaRPr>
          </a:p>
          <a:p>
            <a:pPr indent="0" lvl="0" marL="457200" marR="0" rtl="0" algn="l">
              <a:lnSpc>
                <a:spcPct val="115000"/>
              </a:lnSpc>
              <a:spcBef>
                <a:spcPts val="0"/>
              </a:spcBef>
              <a:spcAft>
                <a:spcPts val="0"/>
              </a:spcAft>
              <a:buNone/>
            </a:pPr>
            <a:r>
              <a:rPr lang="en-US"/>
              <a:t>-</a:t>
            </a:r>
            <a:r>
              <a:rPr b="0" i="0" lang="en-US" sz="1500" u="none" cap="none" strike="noStrike">
                <a:solidFill>
                  <a:srgbClr val="004740"/>
                </a:solidFill>
                <a:latin typeface="Inter"/>
                <a:ea typeface="Inter"/>
                <a:cs typeface="Inter"/>
                <a:sym typeface="Inter"/>
              </a:rPr>
              <a:t>HU21CSEN0100607</a:t>
            </a:r>
            <a:endParaRPr/>
          </a:p>
          <a:p>
            <a:pPr indent="-323850" lvl="0" marL="457200" marR="0" rtl="0" algn="l">
              <a:lnSpc>
                <a:spcPct val="115000"/>
              </a:lnSpc>
              <a:spcBef>
                <a:spcPts val="0"/>
              </a:spcBef>
              <a:spcAft>
                <a:spcPts val="0"/>
              </a:spcAft>
              <a:buClr>
                <a:srgbClr val="004740"/>
              </a:buClr>
              <a:buSzPts val="1500"/>
              <a:buFont typeface="Inter"/>
              <a:buChar char="●"/>
            </a:pPr>
            <a:r>
              <a:rPr b="0" i="0" lang="en-US" sz="1500" u="none" cap="none" strike="noStrike">
                <a:solidFill>
                  <a:srgbClr val="004740"/>
                </a:solidFill>
                <a:latin typeface="Inter"/>
                <a:ea typeface="Inter"/>
                <a:cs typeface="Inter"/>
                <a:sym typeface="Inter"/>
              </a:rPr>
              <a:t>Vijay Anirudh Vallabhu -HU21CSEN0100611</a:t>
            </a:r>
            <a:endParaRPr/>
          </a:p>
          <a:p>
            <a:pPr indent="-323850" lvl="0" marL="457200" marR="0" rtl="0" algn="l">
              <a:lnSpc>
                <a:spcPct val="115000"/>
              </a:lnSpc>
              <a:spcBef>
                <a:spcPts val="0"/>
              </a:spcBef>
              <a:spcAft>
                <a:spcPts val="0"/>
              </a:spcAft>
              <a:buClr>
                <a:srgbClr val="004740"/>
              </a:buClr>
              <a:buSzPts val="1500"/>
              <a:buFont typeface="Inter"/>
              <a:buChar char="●"/>
            </a:pPr>
            <a:r>
              <a:rPr b="0" i="0" lang="en-US" sz="1500" u="none" cap="none" strike="noStrike">
                <a:solidFill>
                  <a:srgbClr val="004740"/>
                </a:solidFill>
                <a:latin typeface="Inter"/>
                <a:ea typeface="Inter"/>
                <a:cs typeface="Inter"/>
                <a:sym typeface="Inter"/>
              </a:rPr>
              <a:t>Lalit Narayanam -HU21CSEN0101246</a:t>
            </a:r>
            <a:endParaRPr/>
          </a:p>
          <a:p>
            <a:pPr indent="0" lvl="0" marL="0" marR="0" rtl="0" algn="l">
              <a:lnSpc>
                <a:spcPct val="115000"/>
              </a:lnSpc>
              <a:spcBef>
                <a:spcPts val="0"/>
              </a:spcBef>
              <a:spcAft>
                <a:spcPts val="0"/>
              </a:spcAft>
              <a:buClr>
                <a:srgbClr val="004740"/>
              </a:buClr>
              <a:buSzPts val="1500"/>
              <a:buFont typeface="Inter"/>
              <a:buNone/>
            </a:pPr>
            <a:r>
              <a:t/>
            </a:r>
            <a:endParaRPr b="0" i="0" sz="1500" u="none" cap="none" strike="noStrike">
              <a:solidFill>
                <a:srgbClr val="004740"/>
              </a:solidFill>
              <a:latin typeface="Inter"/>
              <a:ea typeface="Inter"/>
              <a:cs typeface="Inter"/>
              <a:sym typeface="Inter"/>
            </a:endParaRPr>
          </a:p>
          <a:p>
            <a:pPr indent="0" lvl="0" marL="0" marR="0" rtl="0" algn="l">
              <a:lnSpc>
                <a:spcPct val="100000"/>
              </a:lnSpc>
              <a:spcBef>
                <a:spcPts val="0"/>
              </a:spcBef>
              <a:spcAft>
                <a:spcPts val="0"/>
              </a:spcAft>
              <a:buClr>
                <a:srgbClr val="004740"/>
              </a:buClr>
              <a:buSzPts val="1700"/>
              <a:buFont typeface="Inter"/>
              <a:buNone/>
            </a:pPr>
            <a:r>
              <a:t/>
            </a:r>
            <a:endParaRPr/>
          </a:p>
        </p:txBody>
      </p:sp>
      <p:sp>
        <p:nvSpPr>
          <p:cNvPr id="50" name="Google Shape;50;p14"/>
          <p:cNvSpPr txBox="1"/>
          <p:nvPr/>
        </p:nvSpPr>
        <p:spPr>
          <a:xfrm>
            <a:off x="442763" y="6440535"/>
            <a:ext cx="4698300" cy="369300"/>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7F7F7F"/>
              </a:buClr>
              <a:buSzPts val="1800"/>
              <a:buFont typeface="Inter"/>
              <a:buNone/>
            </a:pPr>
            <a:r>
              <a:rPr b="0" i="0" lang="en-US" sz="1800" u="none" cap="none" strike="noStrike">
                <a:solidFill>
                  <a:srgbClr val="7F7F7F"/>
                </a:solidFill>
                <a:latin typeface="Inter"/>
                <a:ea typeface="Inter"/>
                <a:cs typeface="Inter"/>
                <a:sym typeface="Inter"/>
              </a:rPr>
              <a:t>School of Technology </a:t>
            </a:r>
            <a:endParaRPr/>
          </a:p>
        </p:txBody>
      </p:sp>
      <p:pic>
        <p:nvPicPr>
          <p:cNvPr descr="Google Shape;40;p1" id="51" name="Google Shape;51;p14"/>
          <p:cNvPicPr preferRelativeResize="0"/>
          <p:nvPr/>
        </p:nvPicPr>
        <p:blipFill rotWithShape="1">
          <a:blip r:embed="rId3">
            <a:alphaModFix/>
          </a:blip>
          <a:srcRect b="0" l="0" r="0" t="0"/>
          <a:stretch/>
        </p:blipFill>
        <p:spPr>
          <a:xfrm>
            <a:off x="9657588" y="5780137"/>
            <a:ext cx="2100002" cy="900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nvSpPr>
        <p:spPr>
          <a:xfrm>
            <a:off x="3386270" y="3130236"/>
            <a:ext cx="8874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82828"/>
              </a:buClr>
              <a:buSzPts val="2100"/>
              <a:buFont typeface="Arial"/>
              <a:buNone/>
            </a:pPr>
            <a:r>
              <a:t/>
            </a:r>
            <a:endParaRPr/>
          </a:p>
        </p:txBody>
      </p:sp>
      <p:pic>
        <p:nvPicPr>
          <p:cNvPr descr="Google Shape;40;p1" id="115" name="Google Shape;115;p23"/>
          <p:cNvPicPr preferRelativeResize="0"/>
          <p:nvPr/>
        </p:nvPicPr>
        <p:blipFill rotWithShape="1">
          <a:blip r:embed="rId3">
            <a:alphaModFix/>
          </a:blip>
          <a:srcRect b="0" l="0" r="0" t="0"/>
          <a:stretch/>
        </p:blipFill>
        <p:spPr>
          <a:xfrm>
            <a:off x="9657588" y="5780137"/>
            <a:ext cx="2100002" cy="900001"/>
          </a:xfrm>
          <a:prstGeom prst="rect">
            <a:avLst/>
          </a:prstGeom>
          <a:noFill/>
          <a:ln>
            <a:noFill/>
          </a:ln>
        </p:spPr>
      </p:pic>
      <p:sp>
        <p:nvSpPr>
          <p:cNvPr id="116" name="Google Shape;116;p23"/>
          <p:cNvSpPr txBox="1"/>
          <p:nvPr/>
        </p:nvSpPr>
        <p:spPr>
          <a:xfrm>
            <a:off x="233950" y="6218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7F7F7F"/>
                </a:solidFill>
                <a:latin typeface="Inter"/>
                <a:ea typeface="Inter"/>
                <a:cs typeface="Inter"/>
                <a:sym typeface="Inter"/>
              </a:rPr>
              <a:t>School of Technology </a:t>
            </a:r>
            <a:endParaRPr/>
          </a:p>
        </p:txBody>
      </p:sp>
      <p:pic>
        <p:nvPicPr>
          <p:cNvPr id="117" name="Google Shape;117;p23"/>
          <p:cNvPicPr preferRelativeResize="0"/>
          <p:nvPr/>
        </p:nvPicPr>
        <p:blipFill rotWithShape="1">
          <a:blip r:embed="rId4">
            <a:alphaModFix/>
          </a:blip>
          <a:srcRect b="0" l="1170" r="-1169" t="0"/>
          <a:stretch/>
        </p:blipFill>
        <p:spPr>
          <a:xfrm>
            <a:off x="1203025" y="1450775"/>
            <a:ext cx="7135498" cy="4459674"/>
          </a:xfrm>
          <a:prstGeom prst="rect">
            <a:avLst/>
          </a:prstGeom>
          <a:noFill/>
          <a:ln>
            <a:noFill/>
          </a:ln>
        </p:spPr>
      </p:pic>
      <p:sp>
        <p:nvSpPr>
          <p:cNvPr id="118" name="Google Shape;118;p23"/>
          <p:cNvSpPr txBox="1"/>
          <p:nvPr/>
        </p:nvSpPr>
        <p:spPr>
          <a:xfrm>
            <a:off x="451175" y="403875"/>
            <a:ext cx="427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007367"/>
                </a:solidFill>
                <a:latin typeface="Inter"/>
                <a:ea typeface="Inter"/>
                <a:cs typeface="Inter"/>
                <a:sym typeface="Inter"/>
              </a:rPr>
              <a:t>Graph: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nvSpPr>
        <p:spPr>
          <a:xfrm>
            <a:off x="3386270" y="3130236"/>
            <a:ext cx="7539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82828"/>
              </a:buClr>
              <a:buSzPts val="2100"/>
              <a:buFont typeface="Arial"/>
              <a:buNone/>
            </a:pPr>
            <a:r>
              <a:t/>
            </a:r>
            <a:endParaRPr/>
          </a:p>
        </p:txBody>
      </p:sp>
      <p:pic>
        <p:nvPicPr>
          <p:cNvPr descr="Google Shape;40;p1" id="124" name="Google Shape;124;p24"/>
          <p:cNvPicPr preferRelativeResize="0"/>
          <p:nvPr/>
        </p:nvPicPr>
        <p:blipFill rotWithShape="1">
          <a:blip r:embed="rId3">
            <a:alphaModFix/>
          </a:blip>
          <a:srcRect b="0" l="0" r="0" t="0"/>
          <a:stretch/>
        </p:blipFill>
        <p:spPr>
          <a:xfrm>
            <a:off x="9657588" y="5780137"/>
            <a:ext cx="2100002" cy="900001"/>
          </a:xfrm>
          <a:prstGeom prst="rect">
            <a:avLst/>
          </a:prstGeom>
          <a:noFill/>
          <a:ln>
            <a:noFill/>
          </a:ln>
        </p:spPr>
      </p:pic>
      <p:sp>
        <p:nvSpPr>
          <p:cNvPr id="125" name="Google Shape;125;p24"/>
          <p:cNvSpPr txBox="1"/>
          <p:nvPr/>
        </p:nvSpPr>
        <p:spPr>
          <a:xfrm>
            <a:off x="386275" y="6218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7F7F7F"/>
                </a:solidFill>
                <a:latin typeface="Inter"/>
                <a:ea typeface="Inter"/>
                <a:cs typeface="Inter"/>
                <a:sym typeface="Inter"/>
              </a:rPr>
              <a:t>School of Technology </a:t>
            </a:r>
            <a:endParaRPr/>
          </a:p>
        </p:txBody>
      </p:sp>
      <p:pic>
        <p:nvPicPr>
          <p:cNvPr id="126" name="Google Shape;126;p24"/>
          <p:cNvPicPr preferRelativeResize="0"/>
          <p:nvPr/>
        </p:nvPicPr>
        <p:blipFill>
          <a:blip r:embed="rId4">
            <a:alphaModFix/>
          </a:blip>
          <a:stretch>
            <a:fillRect/>
          </a:stretch>
        </p:blipFill>
        <p:spPr>
          <a:xfrm>
            <a:off x="1236584" y="1249900"/>
            <a:ext cx="7746990" cy="4841869"/>
          </a:xfrm>
          <a:prstGeom prst="rect">
            <a:avLst/>
          </a:prstGeom>
          <a:noFill/>
          <a:ln>
            <a:noFill/>
          </a:ln>
        </p:spPr>
      </p:pic>
      <p:sp>
        <p:nvSpPr>
          <p:cNvPr id="127" name="Google Shape;127;p24"/>
          <p:cNvSpPr txBox="1"/>
          <p:nvPr/>
        </p:nvSpPr>
        <p:spPr>
          <a:xfrm>
            <a:off x="453125" y="3843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007367"/>
                </a:solidFill>
                <a:latin typeface="Inter"/>
                <a:ea typeface="Inter"/>
                <a:cs typeface="Inter"/>
                <a:sym typeface="Inter"/>
              </a:rPr>
              <a:t>Graph: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nvSpPr>
        <p:spPr>
          <a:xfrm>
            <a:off x="903517" y="947971"/>
            <a:ext cx="9921900" cy="591000"/>
          </a:xfrm>
          <a:prstGeom prst="rect">
            <a:avLst/>
          </a:prstGeom>
          <a:noFill/>
          <a:ln>
            <a:noFill/>
          </a:ln>
        </p:spPr>
        <p:txBody>
          <a:bodyPr anchorCtr="0" anchor="t" bIns="45675" lIns="45675" spcFirstLastPara="1" rIns="45675" wrap="square" tIns="45675">
            <a:spAutoFit/>
          </a:bodyPr>
          <a:lstStyle/>
          <a:p>
            <a:pPr indent="0" lvl="0" marL="0" marR="0" rtl="0" algn="l">
              <a:lnSpc>
                <a:spcPct val="90000"/>
              </a:lnSpc>
              <a:spcBef>
                <a:spcPts val="0"/>
              </a:spcBef>
              <a:spcAft>
                <a:spcPts val="0"/>
              </a:spcAft>
              <a:buClr>
                <a:srgbClr val="007367"/>
              </a:buClr>
              <a:buSzPts val="3600"/>
              <a:buFont typeface="Inter"/>
              <a:buNone/>
            </a:pPr>
            <a:r>
              <a:rPr b="1" i="0" lang="en-US" sz="3600" u="none" cap="none" strike="noStrike">
                <a:solidFill>
                  <a:srgbClr val="007367"/>
                </a:solidFill>
                <a:latin typeface="Inter"/>
                <a:ea typeface="Inter"/>
                <a:cs typeface="Inter"/>
                <a:sym typeface="Inter"/>
              </a:rPr>
              <a:t>Dataset </a:t>
            </a:r>
            <a:r>
              <a:rPr b="1" i="0" lang="en-US" sz="3600" u="none" cap="none" strike="noStrike">
                <a:solidFill>
                  <a:srgbClr val="A58255"/>
                </a:solidFill>
                <a:latin typeface="Inter"/>
                <a:ea typeface="Inter"/>
                <a:cs typeface="Inter"/>
                <a:sym typeface="Inter"/>
              </a:rPr>
              <a:t>table</a:t>
            </a:r>
            <a:r>
              <a:rPr b="1" i="0" lang="en-US" sz="3600" u="none" cap="none" strike="noStrike">
                <a:solidFill>
                  <a:srgbClr val="007367"/>
                </a:solidFill>
                <a:latin typeface="Inter"/>
                <a:ea typeface="Inter"/>
                <a:cs typeface="Inter"/>
                <a:sym typeface="Inter"/>
              </a:rPr>
              <a:t> :</a:t>
            </a:r>
            <a:endParaRPr/>
          </a:p>
        </p:txBody>
      </p:sp>
      <p:sp>
        <p:nvSpPr>
          <p:cNvPr id="133" name="Google Shape;133;p25"/>
          <p:cNvSpPr txBox="1"/>
          <p:nvPr/>
        </p:nvSpPr>
        <p:spPr>
          <a:xfrm>
            <a:off x="480135" y="6230137"/>
            <a:ext cx="4698300" cy="369300"/>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7F7F7F"/>
              </a:buClr>
              <a:buSzPts val="1800"/>
              <a:buFont typeface="Inter"/>
              <a:buNone/>
            </a:pPr>
            <a:r>
              <a:rPr lang="en-US" sz="1800">
                <a:solidFill>
                  <a:srgbClr val="7F7F7F"/>
                </a:solidFill>
                <a:latin typeface="Inter"/>
                <a:ea typeface="Inter"/>
                <a:cs typeface="Inter"/>
                <a:sym typeface="Inter"/>
              </a:rPr>
              <a:t>School of Technology</a:t>
            </a:r>
            <a:endParaRPr/>
          </a:p>
        </p:txBody>
      </p:sp>
      <p:pic>
        <p:nvPicPr>
          <p:cNvPr descr="Google Shape;58;p3" id="134" name="Google Shape;134;p25"/>
          <p:cNvPicPr preferRelativeResize="0"/>
          <p:nvPr/>
        </p:nvPicPr>
        <p:blipFill rotWithShape="1">
          <a:blip r:embed="rId3">
            <a:alphaModFix/>
          </a:blip>
          <a:srcRect b="0" l="0" r="0" t="0"/>
          <a:stretch/>
        </p:blipFill>
        <p:spPr>
          <a:xfrm>
            <a:off x="9657588" y="5780137"/>
            <a:ext cx="2100002" cy="900001"/>
          </a:xfrm>
          <a:prstGeom prst="rect">
            <a:avLst/>
          </a:prstGeom>
          <a:noFill/>
          <a:ln>
            <a:noFill/>
          </a:ln>
        </p:spPr>
      </p:pic>
      <p:pic>
        <p:nvPicPr>
          <p:cNvPr id="135" name="Google Shape;135;p25"/>
          <p:cNvPicPr preferRelativeResize="0"/>
          <p:nvPr/>
        </p:nvPicPr>
        <p:blipFill>
          <a:blip r:embed="rId4">
            <a:alphaModFix/>
          </a:blip>
          <a:stretch>
            <a:fillRect/>
          </a:stretch>
        </p:blipFill>
        <p:spPr>
          <a:xfrm>
            <a:off x="1054775" y="1758225"/>
            <a:ext cx="7601276" cy="438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6"/>
          <p:cNvPicPr preferRelativeResize="0"/>
          <p:nvPr/>
        </p:nvPicPr>
        <p:blipFill>
          <a:blip r:embed="rId3">
            <a:alphaModFix/>
          </a:blip>
          <a:stretch>
            <a:fillRect/>
          </a:stretch>
        </p:blipFill>
        <p:spPr>
          <a:xfrm>
            <a:off x="71350" y="83475"/>
            <a:ext cx="3648075" cy="2886075"/>
          </a:xfrm>
          <a:prstGeom prst="rect">
            <a:avLst/>
          </a:prstGeom>
          <a:noFill/>
          <a:ln>
            <a:noFill/>
          </a:ln>
        </p:spPr>
      </p:pic>
      <p:pic>
        <p:nvPicPr>
          <p:cNvPr id="141" name="Google Shape;141;p26"/>
          <p:cNvPicPr preferRelativeResize="0"/>
          <p:nvPr/>
        </p:nvPicPr>
        <p:blipFill>
          <a:blip r:embed="rId4">
            <a:alphaModFix/>
          </a:blip>
          <a:stretch>
            <a:fillRect/>
          </a:stretch>
        </p:blipFill>
        <p:spPr>
          <a:xfrm>
            <a:off x="8477250" y="83475"/>
            <a:ext cx="3714750" cy="3362325"/>
          </a:xfrm>
          <a:prstGeom prst="rect">
            <a:avLst/>
          </a:prstGeom>
          <a:noFill/>
          <a:ln>
            <a:noFill/>
          </a:ln>
        </p:spPr>
      </p:pic>
      <p:pic>
        <p:nvPicPr>
          <p:cNvPr id="142" name="Google Shape;142;p26"/>
          <p:cNvPicPr preferRelativeResize="0"/>
          <p:nvPr/>
        </p:nvPicPr>
        <p:blipFill>
          <a:blip r:embed="rId5">
            <a:alphaModFix/>
          </a:blip>
          <a:stretch>
            <a:fillRect/>
          </a:stretch>
        </p:blipFill>
        <p:spPr>
          <a:xfrm>
            <a:off x="3829750" y="3048000"/>
            <a:ext cx="4324350" cy="3810000"/>
          </a:xfrm>
          <a:prstGeom prst="rect">
            <a:avLst/>
          </a:prstGeom>
          <a:noFill/>
          <a:ln>
            <a:noFill/>
          </a:ln>
        </p:spPr>
      </p:pic>
      <p:sp>
        <p:nvSpPr>
          <p:cNvPr id="143" name="Google Shape;143;p26"/>
          <p:cNvSpPr txBox="1"/>
          <p:nvPr/>
        </p:nvSpPr>
        <p:spPr>
          <a:xfrm>
            <a:off x="217225" y="6218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7F7F7F"/>
                </a:solidFill>
                <a:latin typeface="Inter"/>
                <a:ea typeface="Inter"/>
                <a:cs typeface="Inter"/>
                <a:sym typeface="Inter"/>
              </a:rPr>
              <a:t>School of Technology </a:t>
            </a:r>
            <a:endParaRPr/>
          </a:p>
        </p:txBody>
      </p:sp>
      <p:pic>
        <p:nvPicPr>
          <p:cNvPr descr="Google Shape;40;p1" id="144" name="Google Shape;144;p26"/>
          <p:cNvPicPr preferRelativeResize="0"/>
          <p:nvPr/>
        </p:nvPicPr>
        <p:blipFill rotWithShape="1">
          <a:blip r:embed="rId6">
            <a:alphaModFix/>
          </a:blip>
          <a:srcRect b="0" l="0" r="0" t="0"/>
          <a:stretch/>
        </p:blipFill>
        <p:spPr>
          <a:xfrm>
            <a:off x="9791288" y="5780137"/>
            <a:ext cx="2100002" cy="900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Google Shape;40;p1" id="149" name="Google Shape;149;p27"/>
          <p:cNvPicPr preferRelativeResize="0"/>
          <p:nvPr/>
        </p:nvPicPr>
        <p:blipFill rotWithShape="1">
          <a:blip r:embed="rId3">
            <a:alphaModFix/>
          </a:blip>
          <a:srcRect b="0" l="0" r="0" t="0"/>
          <a:stretch/>
        </p:blipFill>
        <p:spPr>
          <a:xfrm>
            <a:off x="9657588" y="5780137"/>
            <a:ext cx="2100002" cy="900001"/>
          </a:xfrm>
          <a:prstGeom prst="rect">
            <a:avLst/>
          </a:prstGeom>
          <a:noFill/>
          <a:ln>
            <a:noFill/>
          </a:ln>
        </p:spPr>
      </p:pic>
      <p:sp>
        <p:nvSpPr>
          <p:cNvPr id="150" name="Google Shape;150;p27"/>
          <p:cNvSpPr txBox="1"/>
          <p:nvPr/>
        </p:nvSpPr>
        <p:spPr>
          <a:xfrm>
            <a:off x="467900" y="61327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7F7F7F"/>
                </a:solidFill>
                <a:latin typeface="Inter"/>
                <a:ea typeface="Inter"/>
                <a:cs typeface="Inter"/>
                <a:sym typeface="Inter"/>
              </a:rPr>
              <a:t>School of Technology </a:t>
            </a:r>
            <a:endParaRPr/>
          </a:p>
        </p:txBody>
      </p:sp>
      <p:sp>
        <p:nvSpPr>
          <p:cNvPr id="151" name="Google Shape;151;p27"/>
          <p:cNvSpPr txBox="1"/>
          <p:nvPr/>
        </p:nvSpPr>
        <p:spPr>
          <a:xfrm>
            <a:off x="467900" y="467900"/>
            <a:ext cx="496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007367"/>
                </a:solidFill>
                <a:latin typeface="Inter"/>
                <a:ea typeface="Inter"/>
                <a:cs typeface="Inter"/>
                <a:sym typeface="Inter"/>
              </a:rPr>
              <a:t>UML Diagrams:</a:t>
            </a:r>
            <a:endParaRPr/>
          </a:p>
        </p:txBody>
      </p:sp>
      <p:pic>
        <p:nvPicPr>
          <p:cNvPr id="152" name="Google Shape;152;p27"/>
          <p:cNvPicPr preferRelativeResize="0"/>
          <p:nvPr/>
        </p:nvPicPr>
        <p:blipFill>
          <a:blip r:embed="rId4">
            <a:alphaModFix/>
          </a:blip>
          <a:stretch>
            <a:fillRect/>
          </a:stretch>
        </p:blipFill>
        <p:spPr>
          <a:xfrm>
            <a:off x="604000" y="1206800"/>
            <a:ext cx="3924423" cy="4802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Google Shape;40;p1" id="157" name="Google Shape;157;p28"/>
          <p:cNvPicPr preferRelativeResize="0"/>
          <p:nvPr/>
        </p:nvPicPr>
        <p:blipFill rotWithShape="1">
          <a:blip r:embed="rId3">
            <a:alphaModFix/>
          </a:blip>
          <a:srcRect b="0" l="0" r="0" t="0"/>
          <a:stretch/>
        </p:blipFill>
        <p:spPr>
          <a:xfrm>
            <a:off x="9657588" y="5780137"/>
            <a:ext cx="2100002" cy="900001"/>
          </a:xfrm>
          <a:prstGeom prst="rect">
            <a:avLst/>
          </a:prstGeom>
          <a:noFill/>
          <a:ln>
            <a:noFill/>
          </a:ln>
        </p:spPr>
      </p:pic>
      <p:sp>
        <p:nvSpPr>
          <p:cNvPr id="158" name="Google Shape;158;p28"/>
          <p:cNvSpPr txBox="1"/>
          <p:nvPr/>
        </p:nvSpPr>
        <p:spPr>
          <a:xfrm>
            <a:off x="484600" y="6218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7F7F7F"/>
                </a:solidFill>
                <a:latin typeface="Inter"/>
                <a:ea typeface="Inter"/>
                <a:cs typeface="Inter"/>
                <a:sym typeface="Inter"/>
              </a:rPr>
              <a:t>School of Technology </a:t>
            </a:r>
            <a:endParaRPr/>
          </a:p>
        </p:txBody>
      </p:sp>
      <p:sp>
        <p:nvSpPr>
          <p:cNvPr id="159" name="Google Shape;159;p28"/>
          <p:cNvSpPr txBox="1"/>
          <p:nvPr/>
        </p:nvSpPr>
        <p:spPr>
          <a:xfrm>
            <a:off x="484600" y="484625"/>
            <a:ext cx="614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007367"/>
                </a:solidFill>
                <a:latin typeface="Inter"/>
                <a:ea typeface="Inter"/>
                <a:cs typeface="Inter"/>
                <a:sym typeface="Inter"/>
              </a:rPr>
              <a:t>UML Diagrams</a:t>
            </a:r>
            <a:r>
              <a:rPr b="1" lang="en-US" sz="3600">
                <a:solidFill>
                  <a:srgbClr val="007367"/>
                </a:solidFill>
                <a:latin typeface="Inter"/>
                <a:ea typeface="Inter"/>
                <a:cs typeface="Inter"/>
                <a:sym typeface="Inter"/>
              </a:rPr>
              <a:t>:</a:t>
            </a:r>
            <a:endParaRPr/>
          </a:p>
        </p:txBody>
      </p:sp>
      <p:pic>
        <p:nvPicPr>
          <p:cNvPr id="160" name="Google Shape;160;p28"/>
          <p:cNvPicPr preferRelativeResize="0"/>
          <p:nvPr/>
        </p:nvPicPr>
        <p:blipFill>
          <a:blip r:embed="rId4">
            <a:alphaModFix/>
          </a:blip>
          <a:stretch>
            <a:fillRect/>
          </a:stretch>
        </p:blipFill>
        <p:spPr>
          <a:xfrm>
            <a:off x="551450" y="1223525"/>
            <a:ext cx="4471361" cy="4994925"/>
          </a:xfrm>
          <a:prstGeom prst="rect">
            <a:avLst/>
          </a:prstGeom>
          <a:noFill/>
          <a:ln>
            <a:noFill/>
          </a:ln>
        </p:spPr>
      </p:pic>
      <p:pic>
        <p:nvPicPr>
          <p:cNvPr id="161" name="Google Shape;161;p28"/>
          <p:cNvPicPr preferRelativeResize="0"/>
          <p:nvPr/>
        </p:nvPicPr>
        <p:blipFill>
          <a:blip r:embed="rId5">
            <a:alphaModFix/>
          </a:blip>
          <a:stretch>
            <a:fillRect/>
          </a:stretch>
        </p:blipFill>
        <p:spPr>
          <a:xfrm>
            <a:off x="5243975" y="1223525"/>
            <a:ext cx="4192450" cy="4994925"/>
          </a:xfrm>
          <a:prstGeom prst="rect">
            <a:avLst/>
          </a:prstGeom>
          <a:noFill/>
          <a:ln>
            <a:noFill/>
          </a:ln>
        </p:spPr>
      </p:pic>
      <p:sp>
        <p:nvSpPr>
          <p:cNvPr id="162" name="Google Shape;162;p28"/>
          <p:cNvSpPr txBox="1"/>
          <p:nvPr/>
        </p:nvSpPr>
        <p:spPr>
          <a:xfrm>
            <a:off x="1807275" y="1000450"/>
            <a:ext cx="92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nvSpPr>
        <p:spPr>
          <a:xfrm>
            <a:off x="484600" y="484625"/>
            <a:ext cx="614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007367"/>
                </a:solidFill>
                <a:latin typeface="Inter"/>
                <a:ea typeface="Inter"/>
                <a:cs typeface="Inter"/>
                <a:sym typeface="Inter"/>
              </a:rPr>
              <a:t>Future Scope</a:t>
            </a:r>
            <a:endParaRPr/>
          </a:p>
        </p:txBody>
      </p:sp>
      <p:sp>
        <p:nvSpPr>
          <p:cNvPr id="168" name="Google Shape;168;p29"/>
          <p:cNvSpPr txBox="1"/>
          <p:nvPr/>
        </p:nvSpPr>
        <p:spPr>
          <a:xfrm>
            <a:off x="500225" y="1581375"/>
            <a:ext cx="9827100" cy="41793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1200"/>
              </a:spcBef>
              <a:spcAft>
                <a:spcPts val="0"/>
              </a:spcAft>
              <a:buSzPts val="2100"/>
              <a:buFont typeface="Times New Roman"/>
              <a:buAutoNum type="arabicPeriod"/>
            </a:pPr>
            <a:r>
              <a:rPr b="1" lang="en-US" sz="2100">
                <a:latin typeface="Times New Roman"/>
                <a:ea typeface="Times New Roman"/>
                <a:cs typeface="Times New Roman"/>
                <a:sym typeface="Times New Roman"/>
              </a:rPr>
              <a:t>Machine Learning for Adaptive Enforcement</a:t>
            </a:r>
            <a:r>
              <a:rPr lang="en-US" sz="2100">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a:p>
            <a:pPr indent="-361950" lvl="0" marL="457200" rtl="0" algn="l">
              <a:lnSpc>
                <a:spcPct val="150000"/>
              </a:lnSpc>
              <a:spcBef>
                <a:spcPts val="0"/>
              </a:spcBef>
              <a:spcAft>
                <a:spcPts val="0"/>
              </a:spcAft>
              <a:buSzPts val="2100"/>
              <a:buFont typeface="Times New Roman"/>
              <a:buAutoNum type="arabicPeriod"/>
            </a:pPr>
            <a:r>
              <a:rPr b="1" lang="en-US" sz="2100">
                <a:latin typeface="Times New Roman"/>
                <a:ea typeface="Times New Roman"/>
                <a:cs typeface="Times New Roman"/>
                <a:sym typeface="Times New Roman"/>
              </a:rPr>
              <a:t>Integration with Blockchain</a:t>
            </a:r>
            <a:r>
              <a:rPr lang="en-US" sz="2100">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a:p>
            <a:pPr indent="-361950" lvl="0" marL="457200" rtl="0" algn="l">
              <a:lnSpc>
                <a:spcPct val="150000"/>
              </a:lnSpc>
              <a:spcBef>
                <a:spcPts val="0"/>
              </a:spcBef>
              <a:spcAft>
                <a:spcPts val="0"/>
              </a:spcAft>
              <a:buSzPts val="2100"/>
              <a:buFont typeface="Times New Roman"/>
              <a:buAutoNum type="arabicPeriod"/>
            </a:pPr>
            <a:r>
              <a:rPr b="1" lang="en-US" sz="2100">
                <a:latin typeface="Times New Roman"/>
                <a:ea typeface="Times New Roman"/>
                <a:cs typeface="Times New Roman"/>
                <a:sym typeface="Times New Roman"/>
              </a:rPr>
              <a:t>Enhanced 3D Visualization</a:t>
            </a:r>
            <a:r>
              <a:rPr lang="en-US" sz="2100">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a:p>
            <a:pPr indent="-361950" lvl="0" marL="457200" rtl="0" algn="l">
              <a:lnSpc>
                <a:spcPct val="150000"/>
              </a:lnSpc>
              <a:spcBef>
                <a:spcPts val="0"/>
              </a:spcBef>
              <a:spcAft>
                <a:spcPts val="0"/>
              </a:spcAft>
              <a:buSzPts val="2100"/>
              <a:buFont typeface="Times New Roman"/>
              <a:buAutoNum type="arabicPeriod"/>
            </a:pPr>
            <a:r>
              <a:rPr b="1" lang="en-US" sz="2100">
                <a:latin typeface="Times New Roman"/>
                <a:ea typeface="Times New Roman"/>
                <a:cs typeface="Times New Roman"/>
                <a:sym typeface="Times New Roman"/>
              </a:rPr>
              <a:t>Scalability Testing on Large CPS Networks</a:t>
            </a:r>
            <a:r>
              <a:rPr lang="en-US" sz="2100">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a:p>
            <a:pPr indent="-361950" lvl="0" marL="457200" rtl="0" algn="l">
              <a:lnSpc>
                <a:spcPct val="150000"/>
              </a:lnSpc>
              <a:spcBef>
                <a:spcPts val="0"/>
              </a:spcBef>
              <a:spcAft>
                <a:spcPts val="0"/>
              </a:spcAft>
              <a:buSzPts val="2100"/>
              <a:buFont typeface="Times New Roman"/>
              <a:buAutoNum type="arabicPeriod"/>
            </a:pPr>
            <a:r>
              <a:rPr b="1" lang="en-US" sz="2100">
                <a:latin typeface="Times New Roman"/>
                <a:ea typeface="Times New Roman"/>
                <a:cs typeface="Times New Roman"/>
                <a:sym typeface="Times New Roman"/>
              </a:rPr>
              <a:t>Multi-Agent Collaboration &amp; Attack Response</a:t>
            </a:r>
            <a:r>
              <a:rPr lang="en-US" sz="2100">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a:p>
            <a:pPr indent="-361950" lvl="0" marL="457200" rtl="0" algn="l">
              <a:lnSpc>
                <a:spcPct val="150000"/>
              </a:lnSpc>
              <a:spcBef>
                <a:spcPts val="0"/>
              </a:spcBef>
              <a:spcAft>
                <a:spcPts val="0"/>
              </a:spcAft>
              <a:buSzPts val="2100"/>
              <a:buFont typeface="Times New Roman"/>
              <a:buAutoNum type="arabicPeriod"/>
            </a:pPr>
            <a:r>
              <a:rPr b="1" lang="en-US" sz="2100">
                <a:latin typeface="Times New Roman"/>
                <a:ea typeface="Times New Roman"/>
                <a:cs typeface="Times New Roman"/>
                <a:sym typeface="Times New Roman"/>
              </a:rPr>
              <a:t>Hardware-in-the-Loop (HIL) Testing</a:t>
            </a:r>
            <a:endParaRPr sz="2100"/>
          </a:p>
        </p:txBody>
      </p:sp>
      <p:pic>
        <p:nvPicPr>
          <p:cNvPr descr="Google Shape;124;p4" id="169" name="Google Shape;169;p29"/>
          <p:cNvPicPr preferRelativeResize="0"/>
          <p:nvPr/>
        </p:nvPicPr>
        <p:blipFill rotWithShape="1">
          <a:blip r:embed="rId3">
            <a:alphaModFix/>
          </a:blip>
          <a:srcRect b="0" l="0" r="0" t="0"/>
          <a:stretch/>
        </p:blipFill>
        <p:spPr>
          <a:xfrm>
            <a:off x="9657588" y="5780137"/>
            <a:ext cx="2100002" cy="900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nvSpPr>
        <p:spPr>
          <a:xfrm>
            <a:off x="812475" y="527157"/>
            <a:ext cx="8242200" cy="646500"/>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007367"/>
              </a:buClr>
              <a:buSzPts val="3600"/>
              <a:buFont typeface="Inter"/>
              <a:buNone/>
            </a:pPr>
            <a:r>
              <a:rPr b="1" lang="en-US" sz="3600">
                <a:solidFill>
                  <a:srgbClr val="007367"/>
                </a:solidFill>
                <a:latin typeface="Inter"/>
                <a:ea typeface="Inter"/>
                <a:cs typeface="Inter"/>
                <a:sym typeface="Inter"/>
              </a:rPr>
              <a:t>Conclusion:</a:t>
            </a:r>
            <a:endParaRPr/>
          </a:p>
        </p:txBody>
      </p:sp>
      <p:sp>
        <p:nvSpPr>
          <p:cNvPr id="175" name="Google Shape;175;p30"/>
          <p:cNvSpPr txBox="1"/>
          <p:nvPr/>
        </p:nvSpPr>
        <p:spPr>
          <a:xfrm>
            <a:off x="480135" y="6230137"/>
            <a:ext cx="4698300" cy="369300"/>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7F7F7F"/>
              </a:buClr>
              <a:buSzPts val="1800"/>
              <a:buFont typeface="Inter"/>
              <a:buNone/>
            </a:pPr>
            <a:r>
              <a:rPr lang="en-US" sz="1800">
                <a:solidFill>
                  <a:srgbClr val="7F7F7F"/>
                </a:solidFill>
                <a:latin typeface="Inter"/>
                <a:ea typeface="Inter"/>
                <a:cs typeface="Inter"/>
                <a:sym typeface="Inter"/>
              </a:rPr>
              <a:t>School of Technology</a:t>
            </a:r>
            <a:endParaRPr/>
          </a:p>
        </p:txBody>
      </p:sp>
      <p:pic>
        <p:nvPicPr>
          <p:cNvPr descr="Google Shape;124;p4" id="176" name="Google Shape;176;p30"/>
          <p:cNvPicPr preferRelativeResize="0"/>
          <p:nvPr/>
        </p:nvPicPr>
        <p:blipFill rotWithShape="1">
          <a:blip r:embed="rId3">
            <a:alphaModFix/>
          </a:blip>
          <a:srcRect b="0" l="0" r="0" t="0"/>
          <a:stretch/>
        </p:blipFill>
        <p:spPr>
          <a:xfrm>
            <a:off x="9657588" y="5780137"/>
            <a:ext cx="2100002" cy="900001"/>
          </a:xfrm>
          <a:prstGeom prst="rect">
            <a:avLst/>
          </a:prstGeom>
          <a:noFill/>
          <a:ln>
            <a:noFill/>
          </a:ln>
        </p:spPr>
      </p:pic>
      <p:sp>
        <p:nvSpPr>
          <p:cNvPr id="177" name="Google Shape;177;p30"/>
          <p:cNvSpPr txBox="1"/>
          <p:nvPr/>
        </p:nvSpPr>
        <p:spPr>
          <a:xfrm>
            <a:off x="812475" y="1444650"/>
            <a:ext cx="9969900" cy="273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100"/>
              <a:t>In summary,  implemented part of the project was to visualize drone movements and a cyber attack in a 3D space and apply enforcement policies in a simulation environment. The implemented part covers the basics of drone simulation, 3D visualization, and policy enforcement, but there's room to enhance performance, usability, and real-time capability for more complex systems. Drone simulation is just one use case, there are other use cases where the approach can be implemented such as dev ops, cloud computing, cyber security, military etc. </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nvSpPr>
        <p:spPr>
          <a:xfrm>
            <a:off x="503210" y="1576150"/>
            <a:ext cx="8921400" cy="1378500"/>
          </a:xfrm>
          <a:prstGeom prst="rect">
            <a:avLst/>
          </a:prstGeom>
          <a:noFill/>
          <a:ln>
            <a:noFill/>
          </a:ln>
        </p:spPr>
        <p:txBody>
          <a:bodyPr anchorCtr="0" anchor="t" bIns="0" lIns="0" spcFirstLastPara="1" rIns="0" wrap="square" tIns="0">
            <a:spAutoFit/>
          </a:bodyPr>
          <a:lstStyle/>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Incremental Security Enforcement for Cyber-Physical Systems by ABHINANDAN PANDA , ALEX BAIRD, SRINIVAS PINISETTY, AND PARTHA ROOP.</a:t>
            </a:r>
            <a:endParaRPr sz="1900">
              <a:solidFill>
                <a:schemeClr val="dk1"/>
              </a:solidFill>
            </a:endParaRPr>
          </a:p>
          <a:p>
            <a:pPr indent="0" lvl="0" marL="0" marR="0" rtl="0" algn="l">
              <a:lnSpc>
                <a:spcPct val="100000"/>
              </a:lnSpc>
              <a:spcBef>
                <a:spcPts val="1200"/>
              </a:spcBef>
              <a:spcAft>
                <a:spcPts val="0"/>
              </a:spcAft>
              <a:buClr>
                <a:srgbClr val="282828"/>
              </a:buClr>
              <a:buSzPts val="2100"/>
              <a:buFont typeface="Arial"/>
              <a:buNone/>
            </a:pPr>
            <a:r>
              <a:t/>
            </a:r>
            <a:endParaRPr/>
          </a:p>
        </p:txBody>
      </p:sp>
      <p:pic>
        <p:nvPicPr>
          <p:cNvPr descr="Google Shape;40;p1" id="183" name="Google Shape;183;p31"/>
          <p:cNvPicPr preferRelativeResize="0"/>
          <p:nvPr/>
        </p:nvPicPr>
        <p:blipFill rotWithShape="1">
          <a:blip r:embed="rId3">
            <a:alphaModFix/>
          </a:blip>
          <a:srcRect b="0" l="0" r="0" t="0"/>
          <a:stretch/>
        </p:blipFill>
        <p:spPr>
          <a:xfrm>
            <a:off x="9657588" y="5780137"/>
            <a:ext cx="2100002" cy="900001"/>
          </a:xfrm>
          <a:prstGeom prst="rect">
            <a:avLst/>
          </a:prstGeom>
          <a:noFill/>
          <a:ln>
            <a:noFill/>
          </a:ln>
        </p:spPr>
      </p:pic>
      <p:sp>
        <p:nvSpPr>
          <p:cNvPr id="184" name="Google Shape;184;p31"/>
          <p:cNvSpPr txBox="1"/>
          <p:nvPr/>
        </p:nvSpPr>
        <p:spPr>
          <a:xfrm>
            <a:off x="484600" y="5013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007367"/>
                </a:solidFill>
                <a:latin typeface="Inter"/>
                <a:ea typeface="Inter"/>
                <a:cs typeface="Inter"/>
                <a:sym typeface="Inter"/>
              </a:rPr>
              <a:t>References</a:t>
            </a:r>
            <a:r>
              <a:rPr b="1" lang="en-US" sz="3600">
                <a:solidFill>
                  <a:srgbClr val="007367"/>
                </a:solidFill>
                <a:latin typeface="Inter"/>
                <a:ea typeface="Inter"/>
                <a:cs typeface="Inter"/>
                <a:sym typeface="Inter"/>
              </a:rPr>
              <a:t>:</a:t>
            </a:r>
            <a:endParaRPr/>
          </a:p>
        </p:txBody>
      </p:sp>
      <p:sp>
        <p:nvSpPr>
          <p:cNvPr id="185" name="Google Shape;185;p31"/>
          <p:cNvSpPr txBox="1"/>
          <p:nvPr/>
        </p:nvSpPr>
        <p:spPr>
          <a:xfrm>
            <a:off x="484600" y="2652312"/>
            <a:ext cx="8438700" cy="1149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Scalable Security Enforcement for Cyber Physical Systems by ALEX BAIRD  , ABHINANDAN PANDA , HAMMOND PEARCE , SRINIVAS PINISETTY , AND PARTHA ROOP.</a:t>
            </a:r>
            <a:endParaRPr sz="1900">
              <a:solidFill>
                <a:schemeClr val="dk1"/>
              </a:solidFill>
            </a:endParaRPr>
          </a:p>
        </p:txBody>
      </p:sp>
      <p:sp>
        <p:nvSpPr>
          <p:cNvPr id="186" name="Google Shape;186;p31"/>
          <p:cNvSpPr txBox="1"/>
          <p:nvPr/>
        </p:nvSpPr>
        <p:spPr>
          <a:xfrm>
            <a:off x="484600" y="4040525"/>
            <a:ext cx="8238300" cy="1149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Monitoring and Defense of Industrial Cyber-Physical Systems Under Typical Attacks: by Yuchen Jiang , Shimeng Wu , Renjie Ma , Ming Liu, Hao Luo, and Okyay Kaynak.</a:t>
            </a:r>
            <a:endParaRPr sz="1900">
              <a:solidFill>
                <a:schemeClr val="dk1"/>
              </a:solidFill>
            </a:endParaRPr>
          </a:p>
        </p:txBody>
      </p:sp>
      <p:sp>
        <p:nvSpPr>
          <p:cNvPr id="187" name="Google Shape;187;p31"/>
          <p:cNvSpPr txBox="1"/>
          <p:nvPr/>
        </p:nvSpPr>
        <p:spPr>
          <a:xfrm>
            <a:off x="217225" y="6218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7F7F7F"/>
                </a:solidFill>
                <a:latin typeface="Inter"/>
                <a:ea typeface="Inter"/>
                <a:cs typeface="Inter"/>
                <a:sym typeface="Inter"/>
              </a:rPr>
              <a:t>School of Technology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nvSpPr>
        <p:spPr>
          <a:xfrm>
            <a:off x="753297" y="3001566"/>
            <a:ext cx="4614808" cy="853401"/>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007367"/>
              </a:buClr>
              <a:buSzPts val="5000"/>
              <a:buFont typeface="Inter"/>
              <a:buNone/>
            </a:pPr>
            <a:r>
              <a:rPr b="1" i="0" lang="en-US" sz="5000" u="none" cap="none" strike="noStrike">
                <a:solidFill>
                  <a:srgbClr val="007367"/>
                </a:solidFill>
                <a:latin typeface="Inter"/>
                <a:ea typeface="Inter"/>
                <a:cs typeface="Inter"/>
                <a:sym typeface="Inter"/>
              </a:rPr>
              <a:t>Thank You</a:t>
            </a:r>
            <a:endParaRPr/>
          </a:p>
        </p:txBody>
      </p:sp>
      <p:sp>
        <p:nvSpPr>
          <p:cNvPr id="193" name="Google Shape;193;p32"/>
          <p:cNvSpPr/>
          <p:nvPr/>
        </p:nvSpPr>
        <p:spPr>
          <a:xfrm>
            <a:off x="10692817" y="360212"/>
            <a:ext cx="284483" cy="284483"/>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23672"/>
              </a:buClr>
              <a:buSzPts val="1800"/>
              <a:buFont typeface="Play"/>
              <a:buNone/>
            </a:pPr>
            <a:r>
              <a:t/>
            </a:r>
            <a:endParaRPr b="0" i="0" sz="1800" u="none" cap="none" strike="noStrike">
              <a:solidFill>
                <a:srgbClr val="023672"/>
              </a:solidFill>
              <a:latin typeface="Play"/>
              <a:ea typeface="Play"/>
              <a:cs typeface="Play"/>
              <a:sym typeface="Play"/>
            </a:endParaRPr>
          </a:p>
        </p:txBody>
      </p:sp>
      <p:sp>
        <p:nvSpPr>
          <p:cNvPr id="194" name="Google Shape;194;p32"/>
          <p:cNvSpPr/>
          <p:nvPr/>
        </p:nvSpPr>
        <p:spPr>
          <a:xfrm>
            <a:off x="10766373" y="432517"/>
            <a:ext cx="141762" cy="141305"/>
          </a:xfrm>
          <a:custGeom>
            <a:rect b="b" l="l" r="r" t="t"/>
            <a:pathLst>
              <a:path extrusionOk="0" h="19365" w="19273">
                <a:moveTo>
                  <a:pt x="11045" y="11319"/>
                </a:moveTo>
                <a:cubicBezTo>
                  <a:pt x="9338" y="13030"/>
                  <a:pt x="7144" y="14740"/>
                  <a:pt x="6315" y="13909"/>
                </a:cubicBezTo>
                <a:cubicBezTo>
                  <a:pt x="4999" y="12590"/>
                  <a:pt x="4121" y="11710"/>
                  <a:pt x="1537" y="13909"/>
                </a:cubicBezTo>
                <a:cubicBezTo>
                  <a:pt x="-1486" y="16060"/>
                  <a:pt x="659" y="17770"/>
                  <a:pt x="1976" y="18650"/>
                </a:cubicBezTo>
                <a:cubicBezTo>
                  <a:pt x="3244" y="20360"/>
                  <a:pt x="8461" y="19089"/>
                  <a:pt x="13629" y="13909"/>
                </a:cubicBezTo>
                <a:cubicBezTo>
                  <a:pt x="18798" y="8729"/>
                  <a:pt x="20114" y="3500"/>
                  <a:pt x="18798" y="1741"/>
                </a:cubicBezTo>
                <a:cubicBezTo>
                  <a:pt x="17530" y="470"/>
                  <a:pt x="16213" y="-1240"/>
                  <a:pt x="14068" y="1350"/>
                </a:cubicBezTo>
                <a:cubicBezTo>
                  <a:pt x="11923" y="3940"/>
                  <a:pt x="12800" y="4771"/>
                  <a:pt x="14068" y="6139"/>
                </a:cubicBezTo>
                <a:cubicBezTo>
                  <a:pt x="14946" y="6921"/>
                  <a:pt x="13239" y="9120"/>
                  <a:pt x="11045" y="11319"/>
                </a:cubicBezTo>
              </a:path>
            </a:pathLst>
          </a:custGeom>
          <a:solidFill>
            <a:srgbClr val="01706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23672"/>
              </a:buClr>
              <a:buSzPts val="1800"/>
              <a:buFont typeface="Play"/>
              <a:buNone/>
            </a:pPr>
            <a:r>
              <a:t/>
            </a:r>
            <a:endParaRPr b="0" i="0" sz="1800" u="none" cap="none" strike="noStrike">
              <a:solidFill>
                <a:srgbClr val="023672"/>
              </a:solidFill>
              <a:latin typeface="Play"/>
              <a:ea typeface="Play"/>
              <a:cs typeface="Play"/>
              <a:sym typeface="Play"/>
            </a:endParaRPr>
          </a:p>
        </p:txBody>
      </p:sp>
      <p:sp>
        <p:nvSpPr>
          <p:cNvPr id="195" name="Google Shape;195;p32"/>
          <p:cNvSpPr/>
          <p:nvPr/>
        </p:nvSpPr>
        <p:spPr>
          <a:xfrm>
            <a:off x="11108103" y="360212"/>
            <a:ext cx="284483" cy="284483"/>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23672"/>
              </a:buClr>
              <a:buSzPts val="1800"/>
              <a:buFont typeface="Play"/>
              <a:buNone/>
            </a:pPr>
            <a:r>
              <a:t/>
            </a:r>
            <a:endParaRPr b="0" i="0" sz="1800" u="none" cap="none" strike="noStrike">
              <a:solidFill>
                <a:srgbClr val="023672"/>
              </a:solidFill>
              <a:latin typeface="Play"/>
              <a:ea typeface="Play"/>
              <a:cs typeface="Play"/>
              <a:sym typeface="Play"/>
            </a:endParaRPr>
          </a:p>
        </p:txBody>
      </p:sp>
      <p:sp>
        <p:nvSpPr>
          <p:cNvPr id="196" name="Google Shape;196;p32"/>
          <p:cNvSpPr/>
          <p:nvPr/>
        </p:nvSpPr>
        <p:spPr>
          <a:xfrm>
            <a:off x="11176424" y="455186"/>
            <a:ext cx="147503" cy="94202"/>
          </a:xfrm>
          <a:custGeom>
            <a:rect b="b" l="l" r="r" t="t"/>
            <a:pathLst>
              <a:path extrusionOk="0" h="21600" w="20885">
                <a:moveTo>
                  <a:pt x="488" y="2054"/>
                </a:moveTo>
                <a:cubicBezTo>
                  <a:pt x="1286" y="2662"/>
                  <a:pt x="9175" y="9507"/>
                  <a:pt x="9175" y="9507"/>
                </a:cubicBezTo>
                <a:cubicBezTo>
                  <a:pt x="9598" y="10115"/>
                  <a:pt x="10020" y="10115"/>
                  <a:pt x="10490" y="10115"/>
                </a:cubicBezTo>
                <a:cubicBezTo>
                  <a:pt x="10866" y="10115"/>
                  <a:pt x="11288" y="10115"/>
                  <a:pt x="11288" y="9507"/>
                </a:cubicBezTo>
                <a:cubicBezTo>
                  <a:pt x="11664" y="9507"/>
                  <a:pt x="19600" y="2662"/>
                  <a:pt x="20022" y="2054"/>
                </a:cubicBezTo>
                <a:cubicBezTo>
                  <a:pt x="20867" y="1369"/>
                  <a:pt x="21243" y="0"/>
                  <a:pt x="20445" y="0"/>
                </a:cubicBezTo>
                <a:cubicBezTo>
                  <a:pt x="488" y="0"/>
                  <a:pt x="488" y="0"/>
                  <a:pt x="488" y="0"/>
                </a:cubicBezTo>
                <a:cubicBezTo>
                  <a:pt x="-357" y="0"/>
                  <a:pt x="66" y="1369"/>
                  <a:pt x="488" y="2054"/>
                </a:cubicBezTo>
                <a:close/>
                <a:moveTo>
                  <a:pt x="20445" y="6085"/>
                </a:moveTo>
                <a:cubicBezTo>
                  <a:pt x="20022" y="6085"/>
                  <a:pt x="11664" y="12854"/>
                  <a:pt x="11288" y="13538"/>
                </a:cubicBezTo>
                <a:cubicBezTo>
                  <a:pt x="11288" y="13538"/>
                  <a:pt x="10866" y="13538"/>
                  <a:pt x="10490" y="13538"/>
                </a:cubicBezTo>
                <a:cubicBezTo>
                  <a:pt x="10020" y="13538"/>
                  <a:pt x="9598" y="13538"/>
                  <a:pt x="9175" y="13538"/>
                </a:cubicBezTo>
                <a:cubicBezTo>
                  <a:pt x="8753" y="12854"/>
                  <a:pt x="911" y="6085"/>
                  <a:pt x="488" y="6085"/>
                </a:cubicBezTo>
                <a:cubicBezTo>
                  <a:pt x="66" y="5476"/>
                  <a:pt x="66" y="6085"/>
                  <a:pt x="66" y="6085"/>
                </a:cubicBezTo>
                <a:cubicBezTo>
                  <a:pt x="66" y="6693"/>
                  <a:pt x="66" y="20231"/>
                  <a:pt x="66" y="20231"/>
                </a:cubicBezTo>
                <a:cubicBezTo>
                  <a:pt x="66" y="20915"/>
                  <a:pt x="488" y="21600"/>
                  <a:pt x="1286" y="21600"/>
                </a:cubicBezTo>
                <a:cubicBezTo>
                  <a:pt x="19600" y="21600"/>
                  <a:pt x="19600" y="21600"/>
                  <a:pt x="19600" y="21600"/>
                </a:cubicBezTo>
                <a:cubicBezTo>
                  <a:pt x="20445" y="21600"/>
                  <a:pt x="20867" y="20915"/>
                  <a:pt x="20867" y="20231"/>
                </a:cubicBezTo>
                <a:cubicBezTo>
                  <a:pt x="20867" y="20231"/>
                  <a:pt x="20867" y="6693"/>
                  <a:pt x="20867" y="6085"/>
                </a:cubicBezTo>
                <a:cubicBezTo>
                  <a:pt x="20867" y="6085"/>
                  <a:pt x="20867" y="5476"/>
                  <a:pt x="20445" y="6085"/>
                </a:cubicBezTo>
                <a:close/>
              </a:path>
            </a:pathLst>
          </a:custGeom>
          <a:solidFill>
            <a:srgbClr val="01706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23672"/>
              </a:buClr>
              <a:buSzPts val="1800"/>
              <a:buFont typeface="Play"/>
              <a:buNone/>
            </a:pPr>
            <a:r>
              <a:t/>
            </a:r>
            <a:endParaRPr b="0" i="0" sz="1800" u="none" cap="none" strike="noStrike">
              <a:solidFill>
                <a:srgbClr val="023672"/>
              </a:solidFill>
              <a:latin typeface="Play"/>
              <a:ea typeface="Play"/>
              <a:cs typeface="Play"/>
              <a:sym typeface="Play"/>
            </a:endParaRPr>
          </a:p>
        </p:txBody>
      </p:sp>
      <p:sp>
        <p:nvSpPr>
          <p:cNvPr id="197" name="Google Shape;197;p32"/>
          <p:cNvSpPr/>
          <p:nvPr/>
        </p:nvSpPr>
        <p:spPr>
          <a:xfrm>
            <a:off x="11523388" y="360212"/>
            <a:ext cx="284483" cy="284483"/>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23672"/>
              </a:buClr>
              <a:buSzPts val="1800"/>
              <a:buFont typeface="Play"/>
              <a:buNone/>
            </a:pPr>
            <a:r>
              <a:t/>
            </a:r>
            <a:endParaRPr b="0" i="0" sz="1800" u="none" cap="none" strike="noStrike">
              <a:solidFill>
                <a:srgbClr val="023672"/>
              </a:solidFill>
              <a:latin typeface="Play"/>
              <a:ea typeface="Play"/>
              <a:cs typeface="Play"/>
              <a:sym typeface="Play"/>
            </a:endParaRPr>
          </a:p>
        </p:txBody>
      </p:sp>
      <p:sp>
        <p:nvSpPr>
          <p:cNvPr id="198" name="Google Shape;198;p32"/>
          <p:cNvSpPr/>
          <p:nvPr/>
        </p:nvSpPr>
        <p:spPr>
          <a:xfrm>
            <a:off x="11624227" y="414630"/>
            <a:ext cx="82448" cy="175294"/>
          </a:xfrm>
          <a:custGeom>
            <a:rect b="b" l="l" r="r" t="t"/>
            <a:pathLst>
              <a:path extrusionOk="0" h="21600" w="21600">
                <a:moveTo>
                  <a:pt x="16644" y="0"/>
                </a:moveTo>
                <a:cubicBezTo>
                  <a:pt x="19917" y="0"/>
                  <a:pt x="20758" y="1173"/>
                  <a:pt x="20758" y="2303"/>
                </a:cubicBezTo>
                <a:cubicBezTo>
                  <a:pt x="20758" y="3477"/>
                  <a:pt x="18327" y="4998"/>
                  <a:pt x="14961" y="4998"/>
                </a:cubicBezTo>
                <a:cubicBezTo>
                  <a:pt x="11688" y="4998"/>
                  <a:pt x="10005" y="4216"/>
                  <a:pt x="10005" y="2695"/>
                </a:cubicBezTo>
                <a:cubicBezTo>
                  <a:pt x="10005" y="1521"/>
                  <a:pt x="12530" y="0"/>
                  <a:pt x="16644" y="0"/>
                </a:cubicBezTo>
                <a:close/>
                <a:moveTo>
                  <a:pt x="6732" y="21600"/>
                </a:moveTo>
                <a:cubicBezTo>
                  <a:pt x="4208" y="21600"/>
                  <a:pt x="2618" y="20774"/>
                  <a:pt x="4208" y="17689"/>
                </a:cubicBezTo>
                <a:cubicBezTo>
                  <a:pt x="7574" y="12343"/>
                  <a:pt x="7574" y="12343"/>
                  <a:pt x="7574" y="12343"/>
                </a:cubicBezTo>
                <a:cubicBezTo>
                  <a:pt x="7574" y="11561"/>
                  <a:pt x="7574" y="11169"/>
                  <a:pt x="7574" y="11169"/>
                </a:cubicBezTo>
                <a:cubicBezTo>
                  <a:pt x="6732" y="11169"/>
                  <a:pt x="3460" y="11952"/>
                  <a:pt x="1777" y="12343"/>
                </a:cubicBezTo>
                <a:cubicBezTo>
                  <a:pt x="0" y="11561"/>
                  <a:pt x="0" y="11561"/>
                  <a:pt x="0" y="11561"/>
                </a:cubicBezTo>
                <a:cubicBezTo>
                  <a:pt x="5891" y="9257"/>
                  <a:pt x="13371" y="7736"/>
                  <a:pt x="15803" y="7736"/>
                </a:cubicBezTo>
                <a:cubicBezTo>
                  <a:pt x="18327" y="7736"/>
                  <a:pt x="19169" y="9257"/>
                  <a:pt x="17486" y="11169"/>
                </a:cubicBezTo>
                <a:cubicBezTo>
                  <a:pt x="14119" y="16950"/>
                  <a:pt x="14119" y="16950"/>
                  <a:pt x="14119" y="16950"/>
                </a:cubicBezTo>
                <a:cubicBezTo>
                  <a:pt x="14119" y="18080"/>
                  <a:pt x="14119" y="18471"/>
                  <a:pt x="14961" y="18471"/>
                </a:cubicBezTo>
                <a:cubicBezTo>
                  <a:pt x="14961" y="18471"/>
                  <a:pt x="17486" y="17689"/>
                  <a:pt x="19917" y="16950"/>
                </a:cubicBezTo>
                <a:cubicBezTo>
                  <a:pt x="21600" y="17689"/>
                  <a:pt x="21600" y="17689"/>
                  <a:pt x="21600" y="17689"/>
                </a:cubicBezTo>
                <a:cubicBezTo>
                  <a:pt x="15803" y="20774"/>
                  <a:pt x="9164" y="21600"/>
                  <a:pt x="6732" y="21600"/>
                </a:cubicBezTo>
                <a:close/>
              </a:path>
            </a:pathLst>
          </a:custGeom>
          <a:solidFill>
            <a:srgbClr val="01706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23672"/>
              </a:buClr>
              <a:buSzPts val="1800"/>
              <a:buFont typeface="Play"/>
              <a:buNone/>
            </a:pPr>
            <a:r>
              <a:t/>
            </a:r>
            <a:endParaRPr b="0" i="0" sz="1800" u="none" cap="none" strike="noStrike">
              <a:solidFill>
                <a:srgbClr val="023672"/>
              </a:solidFill>
              <a:latin typeface="Play"/>
              <a:ea typeface="Play"/>
              <a:cs typeface="Play"/>
              <a:sym typeface="Play"/>
            </a:endParaRPr>
          </a:p>
        </p:txBody>
      </p:sp>
      <p:sp>
        <p:nvSpPr>
          <p:cNvPr id="199" name="Google Shape;199;p32"/>
          <p:cNvSpPr/>
          <p:nvPr/>
        </p:nvSpPr>
        <p:spPr>
          <a:xfrm>
            <a:off x="783772" y="2945605"/>
            <a:ext cx="899885" cy="52508"/>
          </a:xfrm>
          <a:prstGeom prst="rect">
            <a:avLst/>
          </a:prstGeom>
          <a:solidFill>
            <a:srgbClr val="A5825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0" name="Google Shape;200;p32"/>
          <p:cNvSpPr txBox="1"/>
          <p:nvPr/>
        </p:nvSpPr>
        <p:spPr>
          <a:xfrm>
            <a:off x="480135" y="6230137"/>
            <a:ext cx="4698300" cy="369300"/>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7F7F7F"/>
              </a:buClr>
              <a:buSzPts val="1800"/>
              <a:buFont typeface="Inter"/>
              <a:buNone/>
            </a:pPr>
            <a:r>
              <a:rPr lang="en-US" sz="1800">
                <a:solidFill>
                  <a:srgbClr val="7F7F7F"/>
                </a:solidFill>
                <a:latin typeface="Inter"/>
                <a:ea typeface="Inter"/>
                <a:cs typeface="Inter"/>
                <a:sym typeface="Inter"/>
              </a:rPr>
              <a:t>School of Technology</a:t>
            </a:r>
            <a:endParaRPr/>
          </a:p>
        </p:txBody>
      </p:sp>
      <p:pic>
        <p:nvPicPr>
          <p:cNvPr descr="Google Shape;138;p5" id="201" name="Google Shape;201;p32"/>
          <p:cNvPicPr preferRelativeResize="0"/>
          <p:nvPr/>
        </p:nvPicPr>
        <p:blipFill rotWithShape="1">
          <a:blip r:embed="rId3">
            <a:alphaModFix/>
          </a:blip>
          <a:srcRect b="0" l="0" r="0" t="0"/>
          <a:stretch/>
        </p:blipFill>
        <p:spPr>
          <a:xfrm>
            <a:off x="9657588" y="5780137"/>
            <a:ext cx="2100002" cy="900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5"/>
          <p:cNvSpPr txBox="1"/>
          <p:nvPr/>
        </p:nvSpPr>
        <p:spPr>
          <a:xfrm>
            <a:off x="480140" y="545813"/>
            <a:ext cx="4698300" cy="646500"/>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007367"/>
              </a:buClr>
              <a:buSzPts val="3600"/>
              <a:buFont typeface="Inter"/>
              <a:buNone/>
            </a:pPr>
            <a:r>
              <a:rPr b="1" i="0" lang="en-US" sz="3600" u="none" cap="none" strike="noStrike">
                <a:solidFill>
                  <a:srgbClr val="007367"/>
                </a:solidFill>
                <a:latin typeface="Inter"/>
                <a:ea typeface="Inter"/>
                <a:cs typeface="Inter"/>
                <a:sym typeface="Inter"/>
              </a:rPr>
              <a:t>Introduction:</a:t>
            </a:r>
            <a:endParaRPr/>
          </a:p>
        </p:txBody>
      </p:sp>
      <p:sp>
        <p:nvSpPr>
          <p:cNvPr id="57" name="Google Shape;57;p15"/>
          <p:cNvSpPr txBox="1"/>
          <p:nvPr/>
        </p:nvSpPr>
        <p:spPr>
          <a:xfrm>
            <a:off x="516425" y="1183199"/>
            <a:ext cx="6061800" cy="5479500"/>
          </a:xfrm>
          <a:prstGeom prst="rect">
            <a:avLst/>
          </a:prstGeom>
          <a:noFill/>
          <a:ln>
            <a:noFill/>
          </a:ln>
        </p:spPr>
        <p:txBody>
          <a:bodyPr anchorCtr="0" anchor="t" bIns="45675" lIns="45675" spcFirstLastPara="1" rIns="45675" wrap="square" tIns="45675">
            <a:spAutoFit/>
          </a:bodyPr>
          <a:lstStyle/>
          <a:p>
            <a:pPr indent="-355600" lvl="0" marL="457200" marR="0" rtl="0" algn="just">
              <a:lnSpc>
                <a:spcPct val="150000"/>
              </a:lnSpc>
              <a:spcBef>
                <a:spcPts val="0"/>
              </a:spcBef>
              <a:spcAft>
                <a:spcPts val="0"/>
              </a:spcAft>
              <a:buSzPts val="2000"/>
              <a:buChar char="●"/>
            </a:pPr>
            <a:r>
              <a:rPr lang="en-US" sz="2000"/>
              <a:t>This capstone project will focus on developing an incremental security enforcement framework for Cyber-Physical Systems.</a:t>
            </a:r>
            <a:endParaRPr sz="2000"/>
          </a:p>
          <a:p>
            <a:pPr indent="0" lvl="0" marL="457200" marR="0" rtl="0" algn="just">
              <a:lnSpc>
                <a:spcPct val="150000"/>
              </a:lnSpc>
              <a:spcBef>
                <a:spcPts val="0"/>
              </a:spcBef>
              <a:spcAft>
                <a:spcPts val="0"/>
              </a:spcAft>
              <a:buNone/>
            </a:pPr>
            <a:r>
              <a:t/>
            </a:r>
            <a:endParaRPr sz="2000"/>
          </a:p>
          <a:p>
            <a:pPr indent="-355600" lvl="0" marL="457200" marR="0" rtl="0" algn="just">
              <a:lnSpc>
                <a:spcPct val="150000"/>
              </a:lnSpc>
              <a:spcBef>
                <a:spcPts val="0"/>
              </a:spcBef>
              <a:spcAft>
                <a:spcPts val="0"/>
              </a:spcAft>
              <a:buSzPts val="2000"/>
              <a:buChar char="●"/>
            </a:pPr>
            <a:r>
              <a:rPr lang="en-US" sz="2000"/>
              <a:t>The project's goal is to create a framework that can incrementally add new security policies to CPS as new threats are identified. This will involve implementing runtime enforcement (RE) techniques that allow the system to integrate additional security measures without compromising the performance or integrity of existing ones.</a:t>
            </a:r>
            <a:endParaRPr sz="2000"/>
          </a:p>
        </p:txBody>
      </p:sp>
      <p:sp>
        <p:nvSpPr>
          <p:cNvPr id="58" name="Google Shape;58;p15"/>
          <p:cNvSpPr/>
          <p:nvPr/>
        </p:nvSpPr>
        <p:spPr>
          <a:xfrm>
            <a:off x="7544503" y="2645001"/>
            <a:ext cx="188687" cy="3004459"/>
          </a:xfrm>
          <a:prstGeom prst="rect">
            <a:avLst/>
          </a:prstGeom>
          <a:solidFill>
            <a:srgbClr val="00736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Play"/>
              <a:buNone/>
            </a:pPr>
            <a:r>
              <a:t/>
            </a:r>
            <a:endParaRPr b="0" i="0" sz="1800" u="none" cap="none" strike="noStrike">
              <a:solidFill>
                <a:srgbClr val="FFFFFF"/>
              </a:solidFill>
              <a:latin typeface="Play"/>
              <a:ea typeface="Play"/>
              <a:cs typeface="Play"/>
              <a:sym typeface="Play"/>
            </a:endParaRPr>
          </a:p>
        </p:txBody>
      </p:sp>
      <p:pic>
        <p:nvPicPr>
          <p:cNvPr descr="Google Shape;48;p2" id="59" name="Google Shape;59;p15"/>
          <p:cNvPicPr preferRelativeResize="0"/>
          <p:nvPr/>
        </p:nvPicPr>
        <p:blipFill rotWithShape="1">
          <a:blip r:embed="rId3">
            <a:alphaModFix/>
          </a:blip>
          <a:srcRect b="0" l="0" r="0" t="0"/>
          <a:stretch/>
        </p:blipFill>
        <p:spPr>
          <a:xfrm>
            <a:off x="7733189" y="1077460"/>
            <a:ext cx="3518297" cy="4572000"/>
          </a:xfrm>
          <a:prstGeom prst="rect">
            <a:avLst/>
          </a:prstGeom>
          <a:noFill/>
          <a:ln cap="flat" cmpd="sng" w="9525">
            <a:solidFill>
              <a:srgbClr val="007367"/>
            </a:solidFill>
            <a:prstDash val="solid"/>
            <a:round/>
            <a:headEnd len="sm" w="sm" type="none"/>
            <a:tailEnd len="sm" w="sm" type="none"/>
          </a:ln>
        </p:spPr>
      </p:pic>
      <p:sp>
        <p:nvSpPr>
          <p:cNvPr id="60" name="Google Shape;60;p15"/>
          <p:cNvSpPr txBox="1"/>
          <p:nvPr/>
        </p:nvSpPr>
        <p:spPr>
          <a:xfrm>
            <a:off x="480135" y="6230137"/>
            <a:ext cx="4698360" cy="370801"/>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7F7F7F"/>
              </a:buClr>
              <a:buSzPts val="1800"/>
              <a:buFont typeface="Inter"/>
              <a:buNone/>
            </a:pPr>
            <a:r>
              <a:rPr b="0" i="0" lang="en-US" sz="1800" u="none" cap="none" strike="noStrike">
                <a:solidFill>
                  <a:srgbClr val="7F7F7F"/>
                </a:solidFill>
                <a:latin typeface="Inter"/>
                <a:ea typeface="Inter"/>
                <a:cs typeface="Inter"/>
                <a:sym typeface="Inter"/>
              </a:rPr>
              <a:t>School of Technology</a:t>
            </a:r>
            <a:endParaRPr/>
          </a:p>
        </p:txBody>
      </p:sp>
      <p:pic>
        <p:nvPicPr>
          <p:cNvPr descr="Google Shape;50;p2" id="61" name="Google Shape;61;p15"/>
          <p:cNvPicPr preferRelativeResize="0"/>
          <p:nvPr/>
        </p:nvPicPr>
        <p:blipFill rotWithShape="1">
          <a:blip r:embed="rId4">
            <a:alphaModFix/>
          </a:blip>
          <a:srcRect b="0" l="0" r="0" t="0"/>
          <a:stretch/>
        </p:blipFill>
        <p:spPr>
          <a:xfrm>
            <a:off x="9657588" y="5780137"/>
            <a:ext cx="2100002" cy="900001"/>
          </a:xfrm>
          <a:prstGeom prst="rect">
            <a:avLst/>
          </a:prstGeom>
          <a:noFill/>
          <a:ln>
            <a:noFill/>
          </a:ln>
        </p:spPr>
      </p:pic>
      <p:pic>
        <p:nvPicPr>
          <p:cNvPr descr="pasted-movie.png" id="62" name="Google Shape;62;p15"/>
          <p:cNvPicPr preferRelativeResize="0"/>
          <p:nvPr/>
        </p:nvPicPr>
        <p:blipFill rotWithShape="1">
          <a:blip r:embed="rId5">
            <a:alphaModFix/>
          </a:blip>
          <a:srcRect b="0" l="0" r="0" t="0"/>
          <a:stretch/>
        </p:blipFill>
        <p:spPr>
          <a:xfrm>
            <a:off x="7455443" y="1017040"/>
            <a:ext cx="4073789" cy="48239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6"/>
          <p:cNvSpPr txBox="1"/>
          <p:nvPr/>
        </p:nvSpPr>
        <p:spPr>
          <a:xfrm>
            <a:off x="467900" y="617600"/>
            <a:ext cx="8187600" cy="646500"/>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007367"/>
              </a:buClr>
              <a:buSzPts val="3600"/>
              <a:buFont typeface="Inter"/>
              <a:buNone/>
            </a:pPr>
            <a:r>
              <a:rPr b="1" i="0" lang="en-US" sz="3600" u="none" cap="none" strike="noStrike">
                <a:solidFill>
                  <a:srgbClr val="007367"/>
                </a:solidFill>
                <a:latin typeface="Inter"/>
                <a:ea typeface="Inter"/>
                <a:cs typeface="Inter"/>
                <a:sym typeface="Inter"/>
              </a:rPr>
              <a:t>Summary of Previous Reviews:</a:t>
            </a:r>
            <a:endParaRPr/>
          </a:p>
        </p:txBody>
      </p:sp>
      <p:pic>
        <p:nvPicPr>
          <p:cNvPr descr="Google Shape;40;p1" id="68" name="Google Shape;68;p16"/>
          <p:cNvPicPr preferRelativeResize="0"/>
          <p:nvPr/>
        </p:nvPicPr>
        <p:blipFill rotWithShape="1">
          <a:blip r:embed="rId3">
            <a:alphaModFix/>
          </a:blip>
          <a:srcRect b="0" l="0" r="0" t="0"/>
          <a:stretch/>
        </p:blipFill>
        <p:spPr>
          <a:xfrm>
            <a:off x="9791288" y="5780137"/>
            <a:ext cx="2100002" cy="900001"/>
          </a:xfrm>
          <a:prstGeom prst="rect">
            <a:avLst/>
          </a:prstGeom>
          <a:noFill/>
          <a:ln>
            <a:noFill/>
          </a:ln>
        </p:spPr>
      </p:pic>
      <p:sp>
        <p:nvSpPr>
          <p:cNvPr id="69" name="Google Shape;69;p16"/>
          <p:cNvSpPr txBox="1"/>
          <p:nvPr/>
        </p:nvSpPr>
        <p:spPr>
          <a:xfrm>
            <a:off x="467900" y="6218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7F7F7F"/>
                </a:solidFill>
                <a:latin typeface="Inter"/>
                <a:ea typeface="Inter"/>
                <a:cs typeface="Inter"/>
                <a:sym typeface="Inter"/>
              </a:rPr>
              <a:t>School of Technology </a:t>
            </a:r>
            <a:endParaRPr/>
          </a:p>
        </p:txBody>
      </p:sp>
      <p:sp>
        <p:nvSpPr>
          <p:cNvPr id="70" name="Google Shape;70;p16"/>
          <p:cNvSpPr txBox="1"/>
          <p:nvPr/>
        </p:nvSpPr>
        <p:spPr>
          <a:xfrm>
            <a:off x="467900" y="1390200"/>
            <a:ext cx="7335900" cy="29937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1200"/>
              </a:spcBef>
              <a:spcAft>
                <a:spcPts val="0"/>
              </a:spcAft>
              <a:buClr>
                <a:srgbClr val="1E1E1E"/>
              </a:buClr>
              <a:buSzPts val="2100"/>
              <a:buChar char="●"/>
            </a:pPr>
            <a:r>
              <a:rPr lang="en-US" sz="2100">
                <a:solidFill>
                  <a:srgbClr val="1E1E1E"/>
                </a:solidFill>
              </a:rPr>
              <a:t>Runtime Enforcement Techniques</a:t>
            </a:r>
            <a:endParaRPr sz="2100">
              <a:solidFill>
                <a:srgbClr val="1E1E1E"/>
              </a:solidFill>
            </a:endParaRPr>
          </a:p>
          <a:p>
            <a:pPr indent="-361950" lvl="0" marL="457200" rtl="0" algn="l">
              <a:lnSpc>
                <a:spcPct val="150000"/>
              </a:lnSpc>
              <a:spcBef>
                <a:spcPts val="0"/>
              </a:spcBef>
              <a:spcAft>
                <a:spcPts val="0"/>
              </a:spcAft>
              <a:buClr>
                <a:srgbClr val="1E1E1E"/>
              </a:buClr>
              <a:buSzPts val="2100"/>
              <a:buChar char="●"/>
            </a:pPr>
            <a:r>
              <a:rPr lang="en-US" sz="2100">
                <a:solidFill>
                  <a:srgbClr val="1E1E1E"/>
                </a:solidFill>
              </a:rPr>
              <a:t>Monolithic Enforcement </a:t>
            </a:r>
            <a:endParaRPr sz="2100">
              <a:solidFill>
                <a:srgbClr val="1E1E1E"/>
              </a:solidFill>
            </a:endParaRPr>
          </a:p>
          <a:p>
            <a:pPr indent="-361950" lvl="0" marL="457200" rtl="0" algn="l">
              <a:lnSpc>
                <a:spcPct val="150000"/>
              </a:lnSpc>
              <a:spcBef>
                <a:spcPts val="0"/>
              </a:spcBef>
              <a:spcAft>
                <a:spcPts val="0"/>
              </a:spcAft>
              <a:buClr>
                <a:srgbClr val="1E1E1E"/>
              </a:buClr>
              <a:buSzPts val="2100"/>
              <a:buChar char="●"/>
            </a:pPr>
            <a:r>
              <a:rPr lang="en-US" sz="2100">
                <a:solidFill>
                  <a:srgbClr val="1E1E1E"/>
                </a:solidFill>
              </a:rPr>
              <a:t>Synchronous Approaches</a:t>
            </a:r>
            <a:endParaRPr sz="2100">
              <a:solidFill>
                <a:srgbClr val="1E1E1E"/>
              </a:solidFill>
            </a:endParaRPr>
          </a:p>
          <a:p>
            <a:pPr indent="-361950" lvl="0" marL="457200" rtl="0" algn="l">
              <a:lnSpc>
                <a:spcPct val="150000"/>
              </a:lnSpc>
              <a:spcBef>
                <a:spcPts val="0"/>
              </a:spcBef>
              <a:spcAft>
                <a:spcPts val="0"/>
              </a:spcAft>
              <a:buClr>
                <a:srgbClr val="1E1E1E"/>
              </a:buClr>
              <a:buSzPts val="2100"/>
              <a:buChar char="●"/>
            </a:pPr>
            <a:r>
              <a:rPr lang="en-US" sz="2100">
                <a:solidFill>
                  <a:srgbClr val="1E1E1E"/>
                </a:solidFill>
              </a:rPr>
              <a:t>Algorithm: Enforcing Security Incrementally           </a:t>
            </a:r>
            <a:endParaRPr sz="2100">
              <a:solidFill>
                <a:srgbClr val="1E1E1E"/>
              </a:solidFill>
            </a:endParaRPr>
          </a:p>
          <a:p>
            <a:pPr indent="-361950" lvl="0" marL="457200" rtl="0" algn="l">
              <a:lnSpc>
                <a:spcPct val="150000"/>
              </a:lnSpc>
              <a:spcBef>
                <a:spcPts val="0"/>
              </a:spcBef>
              <a:spcAft>
                <a:spcPts val="0"/>
              </a:spcAft>
              <a:buClr>
                <a:srgbClr val="1E1E1E"/>
              </a:buClr>
              <a:buSzPts val="2100"/>
              <a:buChar char="●"/>
            </a:pPr>
            <a:r>
              <a:rPr lang="en-US" sz="2100">
                <a:solidFill>
                  <a:srgbClr val="1E1E1E"/>
                </a:solidFill>
              </a:rPr>
              <a:t>Serial Composition of Enforcers </a:t>
            </a:r>
            <a:endParaRPr sz="2100">
              <a:solidFill>
                <a:srgbClr val="1E1E1E"/>
              </a:solidFill>
            </a:endParaRPr>
          </a:p>
          <a:p>
            <a:pPr indent="0" lvl="0" marL="0" rtl="0" algn="l">
              <a:spcBef>
                <a:spcPts val="1200"/>
              </a:spcBef>
              <a:spcAft>
                <a:spcPts val="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nvSpPr>
        <p:spPr>
          <a:xfrm>
            <a:off x="620300" y="770000"/>
            <a:ext cx="8187600" cy="646500"/>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007367"/>
              </a:buClr>
              <a:buSzPts val="3600"/>
              <a:buFont typeface="Inter"/>
              <a:buNone/>
            </a:pPr>
            <a:r>
              <a:rPr b="1" lang="en-US" sz="3600">
                <a:solidFill>
                  <a:srgbClr val="007367"/>
                </a:solidFill>
                <a:latin typeface="Inter"/>
                <a:ea typeface="Inter"/>
                <a:cs typeface="Inter"/>
                <a:sym typeface="Inter"/>
              </a:rPr>
              <a:t>Cyber Attacks</a:t>
            </a:r>
            <a:endParaRPr b="1" sz="3600">
              <a:solidFill>
                <a:srgbClr val="007367"/>
              </a:solidFill>
              <a:latin typeface="Inter"/>
              <a:ea typeface="Inter"/>
              <a:cs typeface="Inter"/>
              <a:sym typeface="Inter"/>
            </a:endParaRPr>
          </a:p>
        </p:txBody>
      </p:sp>
      <p:sp>
        <p:nvSpPr>
          <p:cNvPr id="76" name="Google Shape;76;p17"/>
          <p:cNvSpPr txBox="1"/>
          <p:nvPr/>
        </p:nvSpPr>
        <p:spPr>
          <a:xfrm>
            <a:off x="855225" y="1855700"/>
            <a:ext cx="8439300" cy="38727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US" sz="2100"/>
              <a:t>GPS Spoofing</a:t>
            </a:r>
            <a:endParaRPr sz="2100"/>
          </a:p>
          <a:p>
            <a:pPr indent="-361950" lvl="0" marL="457200" rtl="0" algn="l">
              <a:spcBef>
                <a:spcPts val="0"/>
              </a:spcBef>
              <a:spcAft>
                <a:spcPts val="0"/>
              </a:spcAft>
              <a:buSzPts val="2100"/>
              <a:buAutoNum type="arabicPeriod"/>
            </a:pPr>
            <a:r>
              <a:rPr lang="en-US" sz="2100"/>
              <a:t>Command Injection</a:t>
            </a:r>
            <a:endParaRPr sz="2100"/>
          </a:p>
          <a:p>
            <a:pPr indent="-361950" lvl="0" marL="457200" rtl="0" algn="l">
              <a:spcBef>
                <a:spcPts val="0"/>
              </a:spcBef>
              <a:spcAft>
                <a:spcPts val="0"/>
              </a:spcAft>
              <a:buSzPts val="2100"/>
              <a:buAutoNum type="arabicPeriod"/>
            </a:pPr>
            <a:r>
              <a:rPr lang="en-US" sz="2100"/>
              <a:t>Sensor Tampering</a:t>
            </a:r>
            <a:endParaRPr sz="2100"/>
          </a:p>
          <a:p>
            <a:pPr indent="-361950" lvl="0" marL="457200" rtl="0" algn="l">
              <a:spcBef>
                <a:spcPts val="0"/>
              </a:spcBef>
              <a:spcAft>
                <a:spcPts val="0"/>
              </a:spcAft>
              <a:buSzPts val="2100"/>
              <a:buAutoNum type="arabicPeriod"/>
            </a:pPr>
            <a:r>
              <a:rPr lang="en-US" sz="2100"/>
              <a:t>DoS attack</a:t>
            </a:r>
            <a:endParaRPr sz="2100"/>
          </a:p>
        </p:txBody>
      </p:sp>
      <p:sp>
        <p:nvSpPr>
          <p:cNvPr id="77" name="Google Shape;77;p17"/>
          <p:cNvSpPr txBox="1"/>
          <p:nvPr/>
        </p:nvSpPr>
        <p:spPr>
          <a:xfrm>
            <a:off x="217225" y="6218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7F7F7F"/>
                </a:solidFill>
                <a:latin typeface="Inter"/>
                <a:ea typeface="Inter"/>
                <a:cs typeface="Inter"/>
                <a:sym typeface="Inter"/>
              </a:rPr>
              <a:t>School of Technology </a:t>
            </a:r>
            <a:endParaRPr/>
          </a:p>
        </p:txBody>
      </p:sp>
      <p:pic>
        <p:nvPicPr>
          <p:cNvPr descr="Google Shape;40;p1" id="78" name="Google Shape;78;p17"/>
          <p:cNvPicPr preferRelativeResize="0"/>
          <p:nvPr/>
        </p:nvPicPr>
        <p:blipFill rotWithShape="1">
          <a:blip r:embed="rId3">
            <a:alphaModFix/>
          </a:blip>
          <a:srcRect b="0" l="0" r="0" t="0"/>
          <a:stretch/>
        </p:blipFill>
        <p:spPr>
          <a:xfrm>
            <a:off x="9791288" y="5780137"/>
            <a:ext cx="2100002" cy="900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title="drone-phantom.gif"/>
          <p:cNvPicPr preferRelativeResize="0"/>
          <p:nvPr>
            <p:ph idx="2" type="pic"/>
          </p:nvPr>
        </p:nvPicPr>
        <p:blipFill rotWithShape="1">
          <a:blip r:embed="rId3">
            <a:alphaModFix/>
          </a:blip>
          <a:srcRect b="7684" l="0" r="0" t="7684"/>
          <a:stretch/>
        </p:blipFill>
        <p:spPr>
          <a:xfrm>
            <a:off x="0" y="0"/>
            <a:ext cx="12192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9" title="drone-crash-out-o.gif"/>
          <p:cNvPicPr preferRelativeResize="0"/>
          <p:nvPr>
            <p:ph idx="2" type="pic"/>
          </p:nvPr>
        </p:nvPicPr>
        <p:blipFill rotWithShape="1">
          <a:blip r:embed="rId3">
            <a:alphaModFix/>
          </a:blip>
          <a:srcRect b="3471" l="0" r="0" t="3471"/>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20" title="drone-tinyhawk-crash-fly.gif"/>
          <p:cNvPicPr preferRelativeResize="0"/>
          <p:nvPr>
            <p:ph idx="2" type="pic"/>
          </p:nvPr>
        </p:nvPicPr>
        <p:blipFill rotWithShape="1">
          <a:blip r:embed="rId3">
            <a:alphaModFix/>
          </a:blip>
          <a:srcRect b="9402" l="0" r="0" t="9402"/>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1"/>
          <p:cNvPicPr preferRelativeResize="0"/>
          <p:nvPr/>
        </p:nvPicPr>
        <p:blipFill>
          <a:blip r:embed="rId3">
            <a:alphaModFix/>
          </a:blip>
          <a:stretch>
            <a:fillRect/>
          </a:stretch>
        </p:blipFill>
        <p:spPr>
          <a:xfrm>
            <a:off x="4615025" y="0"/>
            <a:ext cx="2904575" cy="6725149"/>
          </a:xfrm>
          <a:prstGeom prst="rect">
            <a:avLst/>
          </a:prstGeom>
          <a:noFill/>
          <a:ln>
            <a:noFill/>
          </a:ln>
        </p:spPr>
      </p:pic>
      <p:sp>
        <p:nvSpPr>
          <p:cNvPr id="99" name="Google Shape;99;p21"/>
          <p:cNvSpPr txBox="1"/>
          <p:nvPr/>
        </p:nvSpPr>
        <p:spPr>
          <a:xfrm>
            <a:off x="217225" y="6218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7F7F7F"/>
                </a:solidFill>
                <a:latin typeface="Inter"/>
                <a:ea typeface="Inter"/>
                <a:cs typeface="Inter"/>
                <a:sym typeface="Inter"/>
              </a:rPr>
              <a:t>School of Technology </a:t>
            </a:r>
            <a:endParaRPr/>
          </a:p>
        </p:txBody>
      </p:sp>
      <p:pic>
        <p:nvPicPr>
          <p:cNvPr descr="Google Shape;40;p1" id="100" name="Google Shape;100;p21"/>
          <p:cNvPicPr preferRelativeResize="0"/>
          <p:nvPr/>
        </p:nvPicPr>
        <p:blipFill rotWithShape="1">
          <a:blip r:embed="rId4">
            <a:alphaModFix/>
          </a:blip>
          <a:srcRect b="0" l="0" r="0" t="0"/>
          <a:stretch/>
        </p:blipFill>
        <p:spPr>
          <a:xfrm>
            <a:off x="9791288" y="5780137"/>
            <a:ext cx="2100002" cy="900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2"/>
          <p:cNvSpPr txBox="1"/>
          <p:nvPr/>
        </p:nvSpPr>
        <p:spPr>
          <a:xfrm>
            <a:off x="3386270" y="3130236"/>
            <a:ext cx="1836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82828"/>
              </a:buClr>
              <a:buSzPts val="2100"/>
              <a:buFont typeface="Arial"/>
              <a:buNone/>
            </a:pPr>
            <a:r>
              <a:t/>
            </a:r>
            <a:endParaRPr/>
          </a:p>
        </p:txBody>
      </p:sp>
      <p:pic>
        <p:nvPicPr>
          <p:cNvPr id="106" name="Google Shape;106;p22"/>
          <p:cNvPicPr preferRelativeResize="0"/>
          <p:nvPr/>
        </p:nvPicPr>
        <p:blipFill>
          <a:blip r:embed="rId3">
            <a:alphaModFix/>
          </a:blip>
          <a:stretch>
            <a:fillRect/>
          </a:stretch>
        </p:blipFill>
        <p:spPr>
          <a:xfrm>
            <a:off x="3444425" y="933900"/>
            <a:ext cx="5303149" cy="5924100"/>
          </a:xfrm>
          <a:prstGeom prst="rect">
            <a:avLst/>
          </a:prstGeom>
          <a:noFill/>
          <a:ln>
            <a:noFill/>
          </a:ln>
        </p:spPr>
      </p:pic>
      <p:sp>
        <p:nvSpPr>
          <p:cNvPr id="107" name="Google Shape;107;p22"/>
          <p:cNvSpPr txBox="1"/>
          <p:nvPr/>
        </p:nvSpPr>
        <p:spPr>
          <a:xfrm>
            <a:off x="300800" y="275500"/>
            <a:ext cx="393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007367"/>
                </a:solidFill>
                <a:latin typeface="Inter"/>
                <a:ea typeface="Inter"/>
                <a:cs typeface="Inter"/>
                <a:sym typeface="Inter"/>
              </a:rPr>
              <a:t>Implementation</a:t>
            </a:r>
            <a:r>
              <a:rPr b="1" lang="en-US" sz="3600">
                <a:solidFill>
                  <a:srgbClr val="007367"/>
                </a:solidFill>
                <a:latin typeface="Inter"/>
                <a:ea typeface="Inter"/>
                <a:cs typeface="Inter"/>
                <a:sym typeface="Inter"/>
              </a:rPr>
              <a:t>:</a:t>
            </a:r>
            <a:endParaRPr/>
          </a:p>
        </p:txBody>
      </p:sp>
      <p:pic>
        <p:nvPicPr>
          <p:cNvPr descr="Google Shape;40;p1" id="108" name="Google Shape;108;p22"/>
          <p:cNvPicPr preferRelativeResize="0"/>
          <p:nvPr/>
        </p:nvPicPr>
        <p:blipFill rotWithShape="1">
          <a:blip r:embed="rId4">
            <a:alphaModFix/>
          </a:blip>
          <a:srcRect b="0" l="0" r="0" t="0"/>
          <a:stretch/>
        </p:blipFill>
        <p:spPr>
          <a:xfrm>
            <a:off x="9657588" y="5780137"/>
            <a:ext cx="2100002" cy="900001"/>
          </a:xfrm>
          <a:prstGeom prst="rect">
            <a:avLst/>
          </a:prstGeom>
          <a:noFill/>
          <a:ln>
            <a:noFill/>
          </a:ln>
        </p:spPr>
      </p:pic>
      <p:sp>
        <p:nvSpPr>
          <p:cNvPr id="109" name="Google Shape;109;p22"/>
          <p:cNvSpPr txBox="1"/>
          <p:nvPr/>
        </p:nvSpPr>
        <p:spPr>
          <a:xfrm>
            <a:off x="401038" y="6338835"/>
            <a:ext cx="4698300" cy="369300"/>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7F7F7F"/>
              </a:buClr>
              <a:buSzPts val="1800"/>
              <a:buFont typeface="Inter"/>
              <a:buNone/>
            </a:pPr>
            <a:r>
              <a:rPr b="0" i="0" lang="en-US" sz="1800" u="none" cap="none" strike="noStrike">
                <a:solidFill>
                  <a:srgbClr val="7F7F7F"/>
                </a:solidFill>
                <a:latin typeface="Inter"/>
                <a:ea typeface="Inter"/>
                <a:cs typeface="Inter"/>
                <a:sym typeface="Inter"/>
              </a:rPr>
              <a:t>School of Technology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282828"/>
      </a:dk1>
      <a:lt1>
        <a:srgbClr val="F4E4C9"/>
      </a:lt1>
      <a:dk2>
        <a:srgbClr val="A7A7A7"/>
      </a:dk2>
      <a:lt2>
        <a:srgbClr val="535353"/>
      </a:lt2>
      <a:accent1>
        <a:srgbClr val="FFC639"/>
      </a:accent1>
      <a:accent2>
        <a:srgbClr val="F29B6B"/>
      </a:accent2>
      <a:accent3>
        <a:srgbClr val="CCD4FB"/>
      </a:accent3>
      <a:accent4>
        <a:srgbClr val="2B7158"/>
      </a:accent4>
      <a:accent5>
        <a:srgbClr val="456AB8"/>
      </a:accent5>
      <a:accent6>
        <a:srgbClr val="36383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FFC639"/>
      </a:accent1>
      <a:accent2>
        <a:srgbClr val="F29B6B"/>
      </a:accent2>
      <a:accent3>
        <a:srgbClr val="CCD4FB"/>
      </a:accent3>
      <a:accent4>
        <a:srgbClr val="2B7158"/>
      </a:accent4>
      <a:accent5>
        <a:srgbClr val="456AB8"/>
      </a:accent5>
      <a:accent6>
        <a:srgbClr val="36383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